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6"/>
  </p:notesMasterIdLst>
  <p:handoutMasterIdLst>
    <p:handoutMasterId r:id="rId7"/>
  </p:handoutMasterIdLst>
  <p:sldIdLst>
    <p:sldId id="262" r:id="rId2"/>
    <p:sldId id="266" r:id="rId3"/>
    <p:sldId id="267" r:id="rId4"/>
    <p:sldId id="268" r:id="rId5"/>
  </p:sldIdLst>
  <p:sldSz cx="6858000" cy="9906000" type="A4"/>
  <p:notesSz cx="6735763" cy="9866313"/>
  <p:defaultTextStyle>
    <a:defPPr>
      <a:defRPr lang="ja-JP"/>
    </a:defPPr>
    <a:lvl1pPr algn="ctr" rtl="0" eaLnBrk="0" fontAlgn="base" hangingPunct="0">
      <a:spcBef>
        <a:spcPct val="50000"/>
      </a:spcBef>
      <a:spcAft>
        <a:spcPct val="0"/>
      </a:spcAft>
      <a:defRPr sz="1200" kern="1200">
        <a:solidFill>
          <a:schemeClr val="tx2"/>
        </a:solidFill>
        <a:latin typeface="Arial" charset="0"/>
        <a:ea typeface="ＭＳ Ｐゴシック" pitchFamily="50" charset="-128"/>
        <a:cs typeface="Arial" charset="0"/>
      </a:defRPr>
    </a:lvl1pPr>
    <a:lvl2pPr marL="457200" algn="ctr" rtl="0" eaLnBrk="0" fontAlgn="base" hangingPunct="0">
      <a:spcBef>
        <a:spcPct val="50000"/>
      </a:spcBef>
      <a:spcAft>
        <a:spcPct val="0"/>
      </a:spcAft>
      <a:defRPr sz="1200" kern="1200">
        <a:solidFill>
          <a:schemeClr val="tx2"/>
        </a:solidFill>
        <a:latin typeface="Arial" charset="0"/>
        <a:ea typeface="ＭＳ Ｐゴシック" pitchFamily="50" charset="-128"/>
        <a:cs typeface="Arial" charset="0"/>
      </a:defRPr>
    </a:lvl2pPr>
    <a:lvl3pPr marL="914400" algn="ctr" rtl="0" eaLnBrk="0" fontAlgn="base" hangingPunct="0">
      <a:spcBef>
        <a:spcPct val="50000"/>
      </a:spcBef>
      <a:spcAft>
        <a:spcPct val="0"/>
      </a:spcAft>
      <a:defRPr sz="1200" kern="1200">
        <a:solidFill>
          <a:schemeClr val="tx2"/>
        </a:solidFill>
        <a:latin typeface="Arial" charset="0"/>
        <a:ea typeface="ＭＳ Ｐゴシック" pitchFamily="50" charset="-128"/>
        <a:cs typeface="Arial" charset="0"/>
      </a:defRPr>
    </a:lvl3pPr>
    <a:lvl4pPr marL="1371600" algn="ctr" rtl="0" eaLnBrk="0" fontAlgn="base" hangingPunct="0">
      <a:spcBef>
        <a:spcPct val="50000"/>
      </a:spcBef>
      <a:spcAft>
        <a:spcPct val="0"/>
      </a:spcAft>
      <a:defRPr sz="1200" kern="1200">
        <a:solidFill>
          <a:schemeClr val="tx2"/>
        </a:solidFill>
        <a:latin typeface="Arial" charset="0"/>
        <a:ea typeface="ＭＳ Ｐゴシック" pitchFamily="50" charset="-128"/>
        <a:cs typeface="Arial" charset="0"/>
      </a:defRPr>
    </a:lvl4pPr>
    <a:lvl5pPr marL="1828800" algn="ctr" rtl="0" eaLnBrk="0" fontAlgn="base" hangingPunct="0">
      <a:spcBef>
        <a:spcPct val="50000"/>
      </a:spcBef>
      <a:spcAft>
        <a:spcPct val="0"/>
      </a:spcAft>
      <a:defRPr sz="1200" kern="1200">
        <a:solidFill>
          <a:schemeClr val="tx2"/>
        </a:solidFill>
        <a:latin typeface="Arial" charset="0"/>
        <a:ea typeface="ＭＳ Ｐゴシック" pitchFamily="50" charset="-128"/>
        <a:cs typeface="Arial" charset="0"/>
      </a:defRPr>
    </a:lvl5pPr>
    <a:lvl6pPr marL="2286000" algn="l" defTabSz="914400" rtl="0" eaLnBrk="1" latinLnBrk="0" hangingPunct="1">
      <a:defRPr sz="1200" kern="1200">
        <a:solidFill>
          <a:schemeClr val="tx2"/>
        </a:solidFill>
        <a:latin typeface="Arial" charset="0"/>
        <a:ea typeface="ＭＳ Ｐゴシック" pitchFamily="50" charset="-128"/>
        <a:cs typeface="Arial" charset="0"/>
      </a:defRPr>
    </a:lvl6pPr>
    <a:lvl7pPr marL="2743200" algn="l" defTabSz="914400" rtl="0" eaLnBrk="1" latinLnBrk="0" hangingPunct="1">
      <a:defRPr sz="1200" kern="1200">
        <a:solidFill>
          <a:schemeClr val="tx2"/>
        </a:solidFill>
        <a:latin typeface="Arial" charset="0"/>
        <a:ea typeface="ＭＳ Ｐゴシック" pitchFamily="50" charset="-128"/>
        <a:cs typeface="Arial" charset="0"/>
      </a:defRPr>
    </a:lvl7pPr>
    <a:lvl8pPr marL="3200400" algn="l" defTabSz="914400" rtl="0" eaLnBrk="1" latinLnBrk="0" hangingPunct="1">
      <a:defRPr sz="1200" kern="1200">
        <a:solidFill>
          <a:schemeClr val="tx2"/>
        </a:solidFill>
        <a:latin typeface="Arial" charset="0"/>
        <a:ea typeface="ＭＳ Ｐゴシック" pitchFamily="50" charset="-128"/>
        <a:cs typeface="Arial" charset="0"/>
      </a:defRPr>
    </a:lvl8pPr>
    <a:lvl9pPr marL="3657600" algn="l" defTabSz="914400" rtl="0" eaLnBrk="1" latinLnBrk="0" hangingPunct="1">
      <a:defRPr sz="1200" kern="1200">
        <a:solidFill>
          <a:schemeClr val="tx2"/>
        </a:solidFill>
        <a:latin typeface="Arial" charset="0"/>
        <a:ea typeface="ＭＳ Ｐゴシック" pitchFamily="50" charset="-128"/>
        <a:cs typeface="Arial" charset="0"/>
      </a:defRPr>
    </a:lvl9pPr>
  </p:defaultTextStyle>
  <p:extLst>
    <p:ext uri="{EFAFB233-063F-42B5-8137-9DF3F51BA10A}">
      <p15:sldGuideLst xmlns:p15="http://schemas.microsoft.com/office/powerpoint/2012/main">
        <p15:guide id="1" orient="horz" pos="958">
          <p15:clr>
            <a:srgbClr val="A4A3A4"/>
          </p15:clr>
        </p15:guide>
        <p15:guide id="2" pos="216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01"/>
    <a:srgbClr val="CCFF99"/>
    <a:srgbClr val="000080"/>
    <a:srgbClr val="FFFFCC"/>
    <a:srgbClr val="FF3399"/>
    <a:srgbClr val="FF6600"/>
    <a:srgbClr val="333399"/>
    <a:srgbClr val="FF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5" autoAdjust="0"/>
    <p:restoredTop sz="94397" autoAdjust="0"/>
  </p:normalViewPr>
  <p:slideViewPr>
    <p:cSldViewPr snapToGrid="0">
      <p:cViewPr varScale="1">
        <p:scale>
          <a:sx n="70" d="100"/>
          <a:sy n="70" d="100"/>
        </p:scale>
        <p:origin x="3360" y="78"/>
      </p:cViewPr>
      <p:guideLst>
        <p:guide orient="horz" pos="958"/>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53" d="100"/>
          <a:sy n="53" d="100"/>
        </p:scale>
        <p:origin x="-1794" y="-10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19565" cy="493868"/>
          </a:xfrm>
          <a:prstGeom prst="rect">
            <a:avLst/>
          </a:prstGeom>
          <a:noFill/>
          <a:ln w="9525">
            <a:noFill/>
            <a:miter lim="800000"/>
            <a:headEnd/>
            <a:tailEnd/>
          </a:ln>
          <a:effectLst/>
        </p:spPr>
        <p:txBody>
          <a:bodyPr vert="horz" wrap="square" lIns="90749" tIns="45375" rIns="90749" bIns="45375" numCol="1" anchor="t" anchorCtr="0" compatLnSpc="1">
            <a:prstTxWarp prst="textNoShape">
              <a:avLst/>
            </a:prstTxWarp>
          </a:bodyPr>
          <a:lstStyle>
            <a:lvl1pPr algn="l" eaLnBrk="1" hangingPunct="1">
              <a:spcBef>
                <a:spcPct val="0"/>
              </a:spcBef>
              <a:defRPr kumimoji="1">
                <a:solidFill>
                  <a:schemeClr val="tx1"/>
                </a:solidFill>
                <a:latin typeface="Arial" charset="0"/>
                <a:cs typeface="Arial" charset="0"/>
              </a:defRPr>
            </a:lvl1pPr>
          </a:lstStyle>
          <a:p>
            <a:pPr>
              <a:defRPr/>
            </a:pPr>
            <a:endParaRPr lang="en-US" altLang="ja-JP"/>
          </a:p>
        </p:txBody>
      </p:sp>
      <p:sp>
        <p:nvSpPr>
          <p:cNvPr id="58371" name="Rectangle 3"/>
          <p:cNvSpPr>
            <a:spLocks noGrp="1" noChangeArrowheads="1"/>
          </p:cNvSpPr>
          <p:nvPr>
            <p:ph type="dt" sz="quarter" idx="1"/>
          </p:nvPr>
        </p:nvSpPr>
        <p:spPr bwMode="auto">
          <a:xfrm>
            <a:off x="3814626" y="0"/>
            <a:ext cx="2919565" cy="493868"/>
          </a:xfrm>
          <a:prstGeom prst="rect">
            <a:avLst/>
          </a:prstGeom>
          <a:noFill/>
          <a:ln w="9525">
            <a:noFill/>
            <a:miter lim="800000"/>
            <a:headEnd/>
            <a:tailEnd/>
          </a:ln>
          <a:effectLst/>
        </p:spPr>
        <p:txBody>
          <a:bodyPr vert="horz" wrap="square" lIns="90749" tIns="45375" rIns="90749" bIns="45375" numCol="1" anchor="t" anchorCtr="0" compatLnSpc="1">
            <a:prstTxWarp prst="textNoShape">
              <a:avLst/>
            </a:prstTxWarp>
          </a:bodyPr>
          <a:lstStyle>
            <a:lvl1pPr algn="r" eaLnBrk="1" hangingPunct="1">
              <a:spcBef>
                <a:spcPct val="0"/>
              </a:spcBef>
              <a:defRPr kumimoji="1">
                <a:solidFill>
                  <a:schemeClr val="tx1"/>
                </a:solidFill>
                <a:latin typeface="Arial" charset="0"/>
                <a:cs typeface="Arial" charset="0"/>
              </a:defRPr>
            </a:lvl1pPr>
          </a:lstStyle>
          <a:p>
            <a:pPr>
              <a:defRPr/>
            </a:pPr>
            <a:endParaRPr lang="en-US" altLang="ja-JP"/>
          </a:p>
        </p:txBody>
      </p:sp>
      <p:sp>
        <p:nvSpPr>
          <p:cNvPr id="58372" name="Rectangle 4"/>
          <p:cNvSpPr>
            <a:spLocks noGrp="1" noChangeArrowheads="1"/>
          </p:cNvSpPr>
          <p:nvPr>
            <p:ph type="ftr" sz="quarter" idx="2"/>
          </p:nvPr>
        </p:nvSpPr>
        <p:spPr bwMode="auto">
          <a:xfrm>
            <a:off x="0" y="9370868"/>
            <a:ext cx="2919565" cy="493867"/>
          </a:xfrm>
          <a:prstGeom prst="rect">
            <a:avLst/>
          </a:prstGeom>
          <a:noFill/>
          <a:ln w="9525">
            <a:noFill/>
            <a:miter lim="800000"/>
            <a:headEnd/>
            <a:tailEnd/>
          </a:ln>
          <a:effectLst/>
        </p:spPr>
        <p:txBody>
          <a:bodyPr vert="horz" wrap="square" lIns="90749" tIns="45375" rIns="90749" bIns="45375" numCol="1" anchor="b" anchorCtr="0" compatLnSpc="1">
            <a:prstTxWarp prst="textNoShape">
              <a:avLst/>
            </a:prstTxWarp>
          </a:bodyPr>
          <a:lstStyle>
            <a:lvl1pPr algn="l" eaLnBrk="1" hangingPunct="1">
              <a:spcBef>
                <a:spcPct val="0"/>
              </a:spcBef>
              <a:defRPr kumimoji="1">
                <a:solidFill>
                  <a:schemeClr val="tx1"/>
                </a:solidFill>
                <a:latin typeface="Arial" charset="0"/>
                <a:cs typeface="Arial" charset="0"/>
              </a:defRPr>
            </a:lvl1pPr>
          </a:lstStyle>
          <a:p>
            <a:pPr>
              <a:defRPr/>
            </a:pPr>
            <a:endParaRPr lang="en-US" altLang="ja-JP"/>
          </a:p>
        </p:txBody>
      </p:sp>
      <p:sp>
        <p:nvSpPr>
          <p:cNvPr id="58373" name="Rectangle 5"/>
          <p:cNvSpPr>
            <a:spLocks noGrp="1" noChangeArrowheads="1"/>
          </p:cNvSpPr>
          <p:nvPr>
            <p:ph type="sldNum" sz="quarter" idx="3"/>
          </p:nvPr>
        </p:nvSpPr>
        <p:spPr bwMode="auto">
          <a:xfrm>
            <a:off x="3814626" y="9370868"/>
            <a:ext cx="2919565" cy="493867"/>
          </a:xfrm>
          <a:prstGeom prst="rect">
            <a:avLst/>
          </a:prstGeom>
          <a:noFill/>
          <a:ln w="9525">
            <a:noFill/>
            <a:miter lim="800000"/>
            <a:headEnd/>
            <a:tailEnd/>
          </a:ln>
          <a:effectLst/>
        </p:spPr>
        <p:txBody>
          <a:bodyPr vert="horz" wrap="square" lIns="90749" tIns="45375" rIns="90749" bIns="45375" numCol="1" anchor="b" anchorCtr="0" compatLnSpc="1">
            <a:prstTxWarp prst="textNoShape">
              <a:avLst/>
            </a:prstTxWarp>
          </a:bodyPr>
          <a:lstStyle>
            <a:lvl1pPr algn="r" eaLnBrk="1" hangingPunct="1">
              <a:spcBef>
                <a:spcPct val="0"/>
              </a:spcBef>
              <a:defRPr kumimoji="1">
                <a:solidFill>
                  <a:schemeClr val="tx1"/>
                </a:solidFill>
                <a:latin typeface="Arial" charset="0"/>
                <a:cs typeface="Arial" charset="0"/>
              </a:defRPr>
            </a:lvl1pPr>
          </a:lstStyle>
          <a:p>
            <a:pPr>
              <a:defRPr/>
            </a:pPr>
            <a:fld id="{7C9CAB8C-BA07-467B-A342-C92D17223D57}" type="slidenum">
              <a:rPr lang="en-US" altLang="ja-JP"/>
              <a:pPr>
                <a:defRPr/>
              </a:pPr>
              <a:t>‹#›</a:t>
            </a:fld>
            <a:endParaRPr lang="en-US" altLang="ja-JP"/>
          </a:p>
        </p:txBody>
      </p:sp>
    </p:spTree>
    <p:extLst>
      <p:ext uri="{BB962C8B-B14F-4D97-AF65-F5344CB8AC3E}">
        <p14:creationId xmlns:p14="http://schemas.microsoft.com/office/powerpoint/2010/main" val="1116296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19565" cy="493868"/>
          </a:xfrm>
          <a:prstGeom prst="rect">
            <a:avLst/>
          </a:prstGeom>
          <a:noFill/>
          <a:ln w="9525">
            <a:noFill/>
            <a:miter lim="800000"/>
            <a:headEnd/>
            <a:tailEnd/>
          </a:ln>
          <a:effectLst/>
        </p:spPr>
        <p:txBody>
          <a:bodyPr vert="horz" wrap="square" lIns="90749" tIns="45375" rIns="90749" bIns="45375" numCol="1" anchor="t" anchorCtr="0" compatLnSpc="1">
            <a:prstTxWarp prst="textNoShape">
              <a:avLst/>
            </a:prstTxWarp>
          </a:bodyPr>
          <a:lstStyle>
            <a:lvl1pPr algn="l" eaLnBrk="1" hangingPunct="1">
              <a:spcBef>
                <a:spcPct val="0"/>
              </a:spcBef>
              <a:defRPr kumimoji="1">
                <a:solidFill>
                  <a:schemeClr val="tx1"/>
                </a:solidFill>
                <a:latin typeface="Arial" charset="0"/>
                <a:cs typeface="Arial" charset="0"/>
              </a:defRPr>
            </a:lvl1pPr>
          </a:lstStyle>
          <a:p>
            <a:pPr>
              <a:defRPr/>
            </a:pPr>
            <a:endParaRPr lang="en-US" altLang="ja-JP"/>
          </a:p>
        </p:txBody>
      </p:sp>
      <p:sp>
        <p:nvSpPr>
          <p:cNvPr id="41987" name="Rectangle 3"/>
          <p:cNvSpPr>
            <a:spLocks noGrp="1" noChangeArrowheads="1"/>
          </p:cNvSpPr>
          <p:nvPr>
            <p:ph type="dt" idx="1"/>
          </p:nvPr>
        </p:nvSpPr>
        <p:spPr bwMode="auto">
          <a:xfrm>
            <a:off x="3814626" y="0"/>
            <a:ext cx="2919565" cy="493868"/>
          </a:xfrm>
          <a:prstGeom prst="rect">
            <a:avLst/>
          </a:prstGeom>
          <a:noFill/>
          <a:ln w="9525">
            <a:noFill/>
            <a:miter lim="800000"/>
            <a:headEnd/>
            <a:tailEnd/>
          </a:ln>
          <a:effectLst/>
        </p:spPr>
        <p:txBody>
          <a:bodyPr vert="horz" wrap="square" lIns="90749" tIns="45375" rIns="90749" bIns="45375" numCol="1" anchor="t" anchorCtr="0" compatLnSpc="1">
            <a:prstTxWarp prst="textNoShape">
              <a:avLst/>
            </a:prstTxWarp>
          </a:bodyPr>
          <a:lstStyle>
            <a:lvl1pPr algn="r" eaLnBrk="1" hangingPunct="1">
              <a:spcBef>
                <a:spcPct val="0"/>
              </a:spcBef>
              <a:defRPr kumimoji="1">
                <a:solidFill>
                  <a:schemeClr val="tx1"/>
                </a:solidFill>
                <a:latin typeface="Arial" charset="0"/>
                <a:cs typeface="Arial" charset="0"/>
              </a:defRPr>
            </a:lvl1pPr>
          </a:lstStyle>
          <a:p>
            <a:pPr>
              <a:defRPr/>
            </a:pPr>
            <a:endParaRPr lang="en-US" altLang="ja-JP"/>
          </a:p>
        </p:txBody>
      </p:sp>
      <p:sp>
        <p:nvSpPr>
          <p:cNvPr id="11268" name="Rectangle 4"/>
          <p:cNvSpPr>
            <a:spLocks noGrp="1" noRot="1" noChangeAspect="1" noChangeArrowheads="1" noTextEdit="1"/>
          </p:cNvSpPr>
          <p:nvPr>
            <p:ph type="sldImg" idx="2"/>
          </p:nvPr>
        </p:nvSpPr>
        <p:spPr bwMode="auto">
          <a:xfrm>
            <a:off x="2087563" y="739775"/>
            <a:ext cx="2560637"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73262" y="4686223"/>
            <a:ext cx="5389240" cy="4440077"/>
          </a:xfrm>
          <a:prstGeom prst="rect">
            <a:avLst/>
          </a:prstGeom>
          <a:noFill/>
          <a:ln w="9525">
            <a:noFill/>
            <a:miter lim="800000"/>
            <a:headEnd/>
            <a:tailEnd/>
          </a:ln>
          <a:effectLst/>
        </p:spPr>
        <p:txBody>
          <a:bodyPr vert="horz" wrap="square" lIns="90749" tIns="45375" rIns="90749" bIns="4537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990" name="Rectangle 6"/>
          <p:cNvSpPr>
            <a:spLocks noGrp="1" noChangeArrowheads="1"/>
          </p:cNvSpPr>
          <p:nvPr>
            <p:ph type="ftr" sz="quarter" idx="4"/>
          </p:nvPr>
        </p:nvSpPr>
        <p:spPr bwMode="auto">
          <a:xfrm>
            <a:off x="0" y="9370868"/>
            <a:ext cx="2919565" cy="493867"/>
          </a:xfrm>
          <a:prstGeom prst="rect">
            <a:avLst/>
          </a:prstGeom>
          <a:noFill/>
          <a:ln w="9525">
            <a:noFill/>
            <a:miter lim="800000"/>
            <a:headEnd/>
            <a:tailEnd/>
          </a:ln>
          <a:effectLst/>
        </p:spPr>
        <p:txBody>
          <a:bodyPr vert="horz" wrap="square" lIns="90749" tIns="45375" rIns="90749" bIns="45375" numCol="1" anchor="b" anchorCtr="0" compatLnSpc="1">
            <a:prstTxWarp prst="textNoShape">
              <a:avLst/>
            </a:prstTxWarp>
          </a:bodyPr>
          <a:lstStyle>
            <a:lvl1pPr algn="l" eaLnBrk="1" hangingPunct="1">
              <a:spcBef>
                <a:spcPct val="0"/>
              </a:spcBef>
              <a:defRPr kumimoji="1">
                <a:solidFill>
                  <a:schemeClr val="tx1"/>
                </a:solidFill>
                <a:latin typeface="Arial" charset="0"/>
                <a:cs typeface="Arial" charset="0"/>
              </a:defRPr>
            </a:lvl1pPr>
          </a:lstStyle>
          <a:p>
            <a:pPr>
              <a:defRPr/>
            </a:pPr>
            <a:endParaRPr lang="en-US" altLang="ja-JP"/>
          </a:p>
        </p:txBody>
      </p:sp>
      <p:sp>
        <p:nvSpPr>
          <p:cNvPr id="41991" name="Rectangle 7"/>
          <p:cNvSpPr>
            <a:spLocks noGrp="1" noChangeArrowheads="1"/>
          </p:cNvSpPr>
          <p:nvPr>
            <p:ph type="sldNum" sz="quarter" idx="5"/>
          </p:nvPr>
        </p:nvSpPr>
        <p:spPr bwMode="auto">
          <a:xfrm>
            <a:off x="3814626" y="9370868"/>
            <a:ext cx="2919565" cy="493867"/>
          </a:xfrm>
          <a:prstGeom prst="rect">
            <a:avLst/>
          </a:prstGeom>
          <a:noFill/>
          <a:ln w="9525">
            <a:noFill/>
            <a:miter lim="800000"/>
            <a:headEnd/>
            <a:tailEnd/>
          </a:ln>
          <a:effectLst/>
        </p:spPr>
        <p:txBody>
          <a:bodyPr vert="horz" wrap="square" lIns="90749" tIns="45375" rIns="90749" bIns="45375" numCol="1" anchor="b" anchorCtr="0" compatLnSpc="1">
            <a:prstTxWarp prst="textNoShape">
              <a:avLst/>
            </a:prstTxWarp>
          </a:bodyPr>
          <a:lstStyle>
            <a:lvl1pPr algn="r" eaLnBrk="1" hangingPunct="1">
              <a:spcBef>
                <a:spcPct val="0"/>
              </a:spcBef>
              <a:defRPr kumimoji="1">
                <a:solidFill>
                  <a:schemeClr val="tx1"/>
                </a:solidFill>
                <a:latin typeface="Arial" charset="0"/>
                <a:cs typeface="Arial" charset="0"/>
              </a:defRPr>
            </a:lvl1pPr>
          </a:lstStyle>
          <a:p>
            <a:pPr>
              <a:defRPr/>
            </a:pPr>
            <a:fld id="{658A137B-D1B1-44A0-9065-66A03D22735E}" type="slidenum">
              <a:rPr lang="en-US" altLang="ja-JP"/>
              <a:pPr>
                <a:defRPr/>
              </a:pPr>
              <a:t>‹#›</a:t>
            </a:fld>
            <a:endParaRPr lang="en-US" altLang="ja-JP"/>
          </a:p>
        </p:txBody>
      </p:sp>
    </p:spTree>
    <p:extLst>
      <p:ext uri="{BB962C8B-B14F-4D97-AF65-F5344CB8AC3E}">
        <p14:creationId xmlns:p14="http://schemas.microsoft.com/office/powerpoint/2010/main" val="139090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2" name="図 2" descr="Interfusion_Logo_TransparentBackGroun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8950" y="417513"/>
            <a:ext cx="15827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グループ化 34"/>
          <p:cNvGrpSpPr>
            <a:grpSpLocks/>
          </p:cNvGrpSpPr>
          <p:nvPr userDrawn="1"/>
        </p:nvGrpSpPr>
        <p:grpSpPr bwMode="auto">
          <a:xfrm>
            <a:off x="249238" y="242888"/>
            <a:ext cx="6359525" cy="9420225"/>
            <a:chOff x="254580" y="230968"/>
            <a:chExt cx="6429420" cy="9525032"/>
          </a:xfrm>
        </p:grpSpPr>
        <p:sp>
          <p:nvSpPr>
            <p:cNvPr id="4" name="正方形/長方形 4"/>
            <p:cNvSpPr>
              <a:spLocks noChangeArrowheads="1"/>
            </p:cNvSpPr>
            <p:nvPr userDrawn="1"/>
          </p:nvSpPr>
          <p:spPr bwMode="auto">
            <a:xfrm>
              <a:off x="254580" y="230968"/>
              <a:ext cx="6429420" cy="9525032"/>
            </a:xfrm>
            <a:prstGeom prst="rect">
              <a:avLst/>
            </a:prstGeom>
            <a:noFill/>
            <a:ln w="28575" algn="ctr">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 name="正方形/長方形 5"/>
            <p:cNvSpPr>
              <a:spLocks noChangeArrowheads="1"/>
            </p:cNvSpPr>
            <p:nvPr userDrawn="1"/>
          </p:nvSpPr>
          <p:spPr bwMode="auto">
            <a:xfrm>
              <a:off x="309148" y="283938"/>
              <a:ext cx="6320284" cy="9419091"/>
            </a:xfrm>
            <a:prstGeom prst="rect">
              <a:avLst/>
            </a:prstGeom>
            <a:noFill/>
            <a:ln w="9525" algn="ctr">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Tree>
    <p:extLst>
      <p:ext uri="{BB962C8B-B14F-4D97-AF65-F5344CB8AC3E}">
        <p14:creationId xmlns:p14="http://schemas.microsoft.com/office/powerpoint/2010/main" val="3842229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pic>
        <p:nvPicPr>
          <p:cNvPr id="13" name="図 14" descr="Interfusion_Logo_TransparentBackGroun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8" y="9307513"/>
            <a:ext cx="1582737" cy="463550"/>
          </a:xfrm>
          <a:prstGeom prst="rect">
            <a:avLst/>
          </a:prstGeom>
          <a:solidFill>
            <a:schemeClr val="bg1"/>
          </a:solidFill>
          <a:ln>
            <a:noFill/>
          </a:ln>
        </p:spPr>
      </p:pic>
      <p:sp>
        <p:nvSpPr>
          <p:cNvPr id="14" name="Text Box 214"/>
          <p:cNvSpPr txBox="1">
            <a:spLocks noChangeArrowheads="1"/>
          </p:cNvSpPr>
          <p:nvPr userDrawn="1"/>
        </p:nvSpPr>
        <p:spPr bwMode="auto">
          <a:xfrm>
            <a:off x="423863" y="9661525"/>
            <a:ext cx="6010275" cy="244475"/>
          </a:xfrm>
          <a:prstGeom prst="rect">
            <a:avLst/>
          </a:prstGeom>
          <a:noFill/>
          <a:ln w="9525">
            <a:noFill/>
            <a:miter lim="800000"/>
            <a:headEnd/>
            <a:tailEnd/>
          </a:ln>
          <a:effectLst/>
        </p:spPr>
        <p:txBody>
          <a:bodyPr>
            <a:spAutoFit/>
          </a:bodyPr>
          <a:lstStyle>
            <a:lvl1pPr>
              <a:defRPr sz="1200">
                <a:solidFill>
                  <a:schemeClr val="tx2"/>
                </a:solidFill>
                <a:latin typeface="Arial" charset="0"/>
                <a:ea typeface="ＭＳ Ｐゴシック" pitchFamily="50" charset="-128"/>
              </a:defRPr>
            </a:lvl1pPr>
            <a:lvl2pPr marL="742950" indent="-285750">
              <a:defRPr sz="1200">
                <a:solidFill>
                  <a:schemeClr val="tx2"/>
                </a:solidFill>
                <a:latin typeface="Arial" charset="0"/>
                <a:ea typeface="ＭＳ Ｐゴシック" pitchFamily="50" charset="-128"/>
              </a:defRPr>
            </a:lvl2pPr>
            <a:lvl3pPr marL="1143000" indent="-228600">
              <a:defRPr sz="1200">
                <a:solidFill>
                  <a:schemeClr val="tx2"/>
                </a:solidFill>
                <a:latin typeface="Arial" charset="0"/>
                <a:ea typeface="ＭＳ Ｐゴシック" pitchFamily="50" charset="-128"/>
              </a:defRPr>
            </a:lvl3pPr>
            <a:lvl4pPr marL="1600200" indent="-228600">
              <a:defRPr sz="1200">
                <a:solidFill>
                  <a:schemeClr val="tx2"/>
                </a:solidFill>
                <a:latin typeface="Arial" charset="0"/>
                <a:ea typeface="ＭＳ Ｐゴシック" pitchFamily="50" charset="-128"/>
              </a:defRPr>
            </a:lvl4pPr>
            <a:lvl5pPr marL="2057400" indent="-228600">
              <a:defRPr sz="1200">
                <a:solidFill>
                  <a:schemeClr val="tx2"/>
                </a:solidFill>
                <a:latin typeface="Arial" charset="0"/>
                <a:ea typeface="ＭＳ Ｐゴシック" pitchFamily="50" charset="-128"/>
              </a:defRPr>
            </a:lvl5pPr>
            <a:lvl6pPr marL="2514600" indent="-228600" algn="ctr" eaLnBrk="0" fontAlgn="base" hangingPunct="0">
              <a:spcBef>
                <a:spcPct val="50000"/>
              </a:spcBef>
              <a:spcAft>
                <a:spcPct val="0"/>
              </a:spcAft>
              <a:defRPr sz="1200">
                <a:solidFill>
                  <a:schemeClr val="tx2"/>
                </a:solidFill>
                <a:latin typeface="Arial" charset="0"/>
                <a:ea typeface="ＭＳ Ｐゴシック" pitchFamily="50" charset="-128"/>
              </a:defRPr>
            </a:lvl6pPr>
            <a:lvl7pPr marL="2971800" indent="-228600" algn="ctr" eaLnBrk="0" fontAlgn="base" hangingPunct="0">
              <a:spcBef>
                <a:spcPct val="50000"/>
              </a:spcBef>
              <a:spcAft>
                <a:spcPct val="0"/>
              </a:spcAft>
              <a:defRPr sz="1200">
                <a:solidFill>
                  <a:schemeClr val="tx2"/>
                </a:solidFill>
                <a:latin typeface="Arial" charset="0"/>
                <a:ea typeface="ＭＳ Ｐゴシック" pitchFamily="50" charset="-128"/>
              </a:defRPr>
            </a:lvl7pPr>
            <a:lvl8pPr marL="3429000" indent="-228600" algn="ctr" eaLnBrk="0" fontAlgn="base" hangingPunct="0">
              <a:spcBef>
                <a:spcPct val="50000"/>
              </a:spcBef>
              <a:spcAft>
                <a:spcPct val="0"/>
              </a:spcAft>
              <a:defRPr sz="1200">
                <a:solidFill>
                  <a:schemeClr val="tx2"/>
                </a:solidFill>
                <a:latin typeface="Arial" charset="0"/>
                <a:ea typeface="ＭＳ Ｐゴシック" pitchFamily="50" charset="-128"/>
              </a:defRPr>
            </a:lvl8pPr>
            <a:lvl9pPr marL="3886200" indent="-228600" algn="ctr" eaLnBrk="0" fontAlgn="base" hangingPunct="0">
              <a:spcBef>
                <a:spcPct val="50000"/>
              </a:spcBef>
              <a:spcAft>
                <a:spcPct val="0"/>
              </a:spcAft>
              <a:defRPr sz="1200">
                <a:solidFill>
                  <a:schemeClr val="tx2"/>
                </a:solidFill>
                <a:latin typeface="Arial" charset="0"/>
                <a:ea typeface="ＭＳ Ｐゴシック" pitchFamily="50" charset="-128"/>
              </a:defRPr>
            </a:lvl9pPr>
          </a:lstStyle>
          <a:p>
            <a:pPr algn="r">
              <a:defRPr/>
            </a:pPr>
            <a:r>
              <a:rPr lang="en-US" altLang="ja-JP" sz="800" dirty="0">
                <a:solidFill>
                  <a:schemeClr val="bg1"/>
                </a:solidFill>
                <a:latin typeface="Arial Unicode MS" pitchFamily="50" charset="-128"/>
                <a:ea typeface="HGP創英角ｺﾞｼｯｸUB" pitchFamily="50" charset="-128"/>
              </a:rPr>
              <a:t>©</a:t>
            </a:r>
            <a:r>
              <a:rPr lang="en-US" altLang="ja-JP" sz="800" dirty="0">
                <a:solidFill>
                  <a:schemeClr val="bg1"/>
                </a:solidFill>
                <a:latin typeface="HGP創英角ｺﾞｼｯｸUB" pitchFamily="50" charset="-128"/>
                <a:ea typeface="HGP創英角ｺﾞｼｯｸUB" pitchFamily="50" charset="-128"/>
              </a:rPr>
              <a:t> 2025 </a:t>
            </a:r>
            <a:r>
              <a:rPr lang="en-US" altLang="ja-JP" sz="800" dirty="0" err="1">
                <a:solidFill>
                  <a:schemeClr val="bg1"/>
                </a:solidFill>
                <a:latin typeface="HGP創英角ｺﾞｼｯｸUB" pitchFamily="50" charset="-128"/>
                <a:ea typeface="HGP創英角ｺﾞｼｯｸUB" pitchFamily="50" charset="-128"/>
              </a:rPr>
              <a:t>InterFusion</a:t>
            </a:r>
            <a:r>
              <a:rPr lang="en-US" altLang="ja-JP" sz="800" dirty="0">
                <a:solidFill>
                  <a:schemeClr val="bg1"/>
                </a:solidFill>
                <a:latin typeface="HGP創英角ｺﾞｼｯｸUB" pitchFamily="50" charset="-128"/>
                <a:ea typeface="HGP創英角ｺﾞｼｯｸUB" pitchFamily="50" charset="-128"/>
              </a:rPr>
              <a:t> Consulting, Inc. </a:t>
            </a:r>
            <a:r>
              <a:rPr lang="ja-JP" altLang="en-US" sz="800" dirty="0">
                <a:solidFill>
                  <a:schemeClr val="bg1"/>
                </a:solidFill>
                <a:latin typeface="HGP創英角ｺﾞｼｯｸUB" pitchFamily="50" charset="-128"/>
                <a:ea typeface="HGP創英角ｺﾞｼｯｸUB" pitchFamily="50" charset="-128"/>
              </a:rPr>
              <a:t>　　</a:t>
            </a:r>
            <a:r>
              <a:rPr lang="en-US" altLang="ja-JP" sz="800" dirty="0">
                <a:solidFill>
                  <a:schemeClr val="bg1"/>
                </a:solidFill>
                <a:latin typeface="HGP創英角ｺﾞｼｯｸUB" pitchFamily="50" charset="-128"/>
                <a:ea typeface="HGP創英角ｺﾞｼｯｸUB" pitchFamily="50" charset="-128"/>
              </a:rPr>
              <a:t>|    www.interfusion.jp       |     Page No. </a:t>
            </a:r>
            <a:fld id="{D67F5A2A-3A4F-4C97-93C7-E1AC728FAA7A}" type="slidenum">
              <a:rPr lang="en-US" altLang="ja-JP" sz="1000" smtClean="0">
                <a:solidFill>
                  <a:schemeClr val="bg1"/>
                </a:solidFill>
                <a:latin typeface="HGP創英角ｺﾞｼｯｸUB" pitchFamily="50" charset="-128"/>
                <a:ea typeface="HGP創英角ｺﾞｼｯｸUB" pitchFamily="50" charset="-128"/>
              </a:rPr>
              <a:pPr algn="r">
                <a:defRPr/>
              </a:pPr>
              <a:t>‹#›</a:t>
            </a:fld>
            <a:endParaRPr lang="en-US" altLang="ja-JP" sz="1000" dirty="0">
              <a:solidFill>
                <a:schemeClr val="bg1"/>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409562956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67361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Text Box 214"/>
          <p:cNvSpPr txBox="1">
            <a:spLocks noChangeArrowheads="1"/>
          </p:cNvSpPr>
          <p:nvPr userDrawn="1"/>
        </p:nvSpPr>
        <p:spPr bwMode="auto">
          <a:xfrm>
            <a:off x="423863" y="9661525"/>
            <a:ext cx="6010275" cy="244475"/>
          </a:xfrm>
          <a:prstGeom prst="rect">
            <a:avLst/>
          </a:prstGeom>
          <a:noFill/>
          <a:ln w="9525">
            <a:noFill/>
            <a:miter lim="800000"/>
            <a:headEnd/>
            <a:tailEnd/>
          </a:ln>
          <a:effectLst/>
        </p:spPr>
        <p:txBody>
          <a:bodyPr>
            <a:spAutoFit/>
          </a:bodyPr>
          <a:lstStyle>
            <a:lvl1pPr>
              <a:defRPr sz="1200">
                <a:solidFill>
                  <a:schemeClr val="tx2"/>
                </a:solidFill>
                <a:latin typeface="Arial" charset="0"/>
                <a:ea typeface="ＭＳ Ｐゴシック" pitchFamily="50" charset="-128"/>
              </a:defRPr>
            </a:lvl1pPr>
            <a:lvl2pPr marL="742950" indent="-285750">
              <a:defRPr sz="1200">
                <a:solidFill>
                  <a:schemeClr val="tx2"/>
                </a:solidFill>
                <a:latin typeface="Arial" charset="0"/>
                <a:ea typeface="ＭＳ Ｐゴシック" pitchFamily="50" charset="-128"/>
              </a:defRPr>
            </a:lvl2pPr>
            <a:lvl3pPr marL="1143000" indent="-228600">
              <a:defRPr sz="1200">
                <a:solidFill>
                  <a:schemeClr val="tx2"/>
                </a:solidFill>
                <a:latin typeface="Arial" charset="0"/>
                <a:ea typeface="ＭＳ Ｐゴシック" pitchFamily="50" charset="-128"/>
              </a:defRPr>
            </a:lvl3pPr>
            <a:lvl4pPr marL="1600200" indent="-228600">
              <a:defRPr sz="1200">
                <a:solidFill>
                  <a:schemeClr val="tx2"/>
                </a:solidFill>
                <a:latin typeface="Arial" charset="0"/>
                <a:ea typeface="ＭＳ Ｐゴシック" pitchFamily="50" charset="-128"/>
              </a:defRPr>
            </a:lvl4pPr>
            <a:lvl5pPr marL="2057400" indent="-228600">
              <a:defRPr sz="1200">
                <a:solidFill>
                  <a:schemeClr val="tx2"/>
                </a:solidFill>
                <a:latin typeface="Arial" charset="0"/>
                <a:ea typeface="ＭＳ Ｐゴシック" pitchFamily="50" charset="-128"/>
              </a:defRPr>
            </a:lvl5pPr>
            <a:lvl6pPr marL="2514600" indent="-228600" algn="ctr" eaLnBrk="0" fontAlgn="base" hangingPunct="0">
              <a:spcBef>
                <a:spcPct val="50000"/>
              </a:spcBef>
              <a:spcAft>
                <a:spcPct val="0"/>
              </a:spcAft>
              <a:defRPr sz="1200">
                <a:solidFill>
                  <a:schemeClr val="tx2"/>
                </a:solidFill>
                <a:latin typeface="Arial" charset="0"/>
                <a:ea typeface="ＭＳ Ｐゴシック" pitchFamily="50" charset="-128"/>
              </a:defRPr>
            </a:lvl6pPr>
            <a:lvl7pPr marL="2971800" indent="-228600" algn="ctr" eaLnBrk="0" fontAlgn="base" hangingPunct="0">
              <a:spcBef>
                <a:spcPct val="50000"/>
              </a:spcBef>
              <a:spcAft>
                <a:spcPct val="0"/>
              </a:spcAft>
              <a:defRPr sz="1200">
                <a:solidFill>
                  <a:schemeClr val="tx2"/>
                </a:solidFill>
                <a:latin typeface="Arial" charset="0"/>
                <a:ea typeface="ＭＳ Ｐゴシック" pitchFamily="50" charset="-128"/>
              </a:defRPr>
            </a:lvl7pPr>
            <a:lvl8pPr marL="3429000" indent="-228600" algn="ctr" eaLnBrk="0" fontAlgn="base" hangingPunct="0">
              <a:spcBef>
                <a:spcPct val="50000"/>
              </a:spcBef>
              <a:spcAft>
                <a:spcPct val="0"/>
              </a:spcAft>
              <a:defRPr sz="1200">
                <a:solidFill>
                  <a:schemeClr val="tx2"/>
                </a:solidFill>
                <a:latin typeface="Arial" charset="0"/>
                <a:ea typeface="ＭＳ Ｐゴシック" pitchFamily="50" charset="-128"/>
              </a:defRPr>
            </a:lvl8pPr>
            <a:lvl9pPr marL="3886200" indent="-228600" algn="ctr" eaLnBrk="0" fontAlgn="base" hangingPunct="0">
              <a:spcBef>
                <a:spcPct val="50000"/>
              </a:spcBef>
              <a:spcAft>
                <a:spcPct val="0"/>
              </a:spcAft>
              <a:defRPr sz="1200">
                <a:solidFill>
                  <a:schemeClr val="tx2"/>
                </a:solidFill>
                <a:latin typeface="Arial" charset="0"/>
                <a:ea typeface="ＭＳ Ｐゴシック" pitchFamily="50" charset="-128"/>
              </a:defRPr>
            </a:lvl9pPr>
          </a:lstStyle>
          <a:p>
            <a:pPr algn="r">
              <a:defRPr/>
            </a:pPr>
            <a:r>
              <a:rPr lang="en-US" altLang="ja-JP" sz="800" dirty="0">
                <a:solidFill>
                  <a:schemeClr val="bg1"/>
                </a:solidFill>
                <a:latin typeface="Arial Unicode MS" pitchFamily="50" charset="-128"/>
                <a:ea typeface="HGP創英角ｺﾞｼｯｸUB" pitchFamily="50" charset="-128"/>
              </a:rPr>
              <a:t>©</a:t>
            </a:r>
            <a:r>
              <a:rPr lang="en-US" altLang="ja-JP" sz="800" dirty="0">
                <a:solidFill>
                  <a:schemeClr val="bg1"/>
                </a:solidFill>
                <a:latin typeface="HGP創英角ｺﾞｼｯｸUB" pitchFamily="50" charset="-128"/>
                <a:ea typeface="HGP創英角ｺﾞｼｯｸUB" pitchFamily="50" charset="-128"/>
              </a:rPr>
              <a:t> 2025 </a:t>
            </a:r>
            <a:r>
              <a:rPr lang="en-US" altLang="ja-JP" sz="800" dirty="0" err="1">
                <a:solidFill>
                  <a:schemeClr val="bg1"/>
                </a:solidFill>
                <a:latin typeface="HGP創英角ｺﾞｼｯｸUB" pitchFamily="50" charset="-128"/>
                <a:ea typeface="HGP創英角ｺﾞｼｯｸUB" pitchFamily="50" charset="-128"/>
              </a:rPr>
              <a:t>InterFusion</a:t>
            </a:r>
            <a:r>
              <a:rPr lang="en-US" altLang="ja-JP" sz="800" dirty="0">
                <a:solidFill>
                  <a:schemeClr val="bg1"/>
                </a:solidFill>
                <a:latin typeface="HGP創英角ｺﾞｼｯｸUB" pitchFamily="50" charset="-128"/>
                <a:ea typeface="HGP創英角ｺﾞｼｯｸUB" pitchFamily="50" charset="-128"/>
              </a:rPr>
              <a:t> Consulting, Inc.    |    www.interfusion.jp       |     Page No. </a:t>
            </a:r>
            <a:fld id="{C25CA38A-823B-4C16-AA5D-CF1469391910}" type="slidenum">
              <a:rPr lang="en-US" altLang="ja-JP" sz="1000" smtClean="0">
                <a:solidFill>
                  <a:schemeClr val="bg1"/>
                </a:solidFill>
                <a:latin typeface="HGP創英角ｺﾞｼｯｸUB" pitchFamily="50" charset="-128"/>
                <a:ea typeface="HGP創英角ｺﾞｼｯｸUB" pitchFamily="50" charset="-128"/>
              </a:rPr>
              <a:pPr algn="r">
                <a:defRPr/>
              </a:pPr>
              <a:t>‹#›</a:t>
            </a:fld>
            <a:endParaRPr lang="en-US" altLang="ja-JP" sz="1000" dirty="0">
              <a:solidFill>
                <a:schemeClr val="bg1"/>
              </a:solidFill>
              <a:latin typeface="HGP創英角ｺﾞｼｯｸUB" pitchFamily="50" charset="-128"/>
              <a:ea typeface="HGP創英角ｺﾞｼｯｸUB" pitchFamily="50" charset="-128"/>
            </a:endParaRPr>
          </a:p>
        </p:txBody>
      </p:sp>
    </p:spTree>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Lst>
  <p:txStyles>
    <p:titleStyle>
      <a:lvl1pPr algn="l" rtl="0" eaLnBrk="0" fontAlgn="base" hangingPunct="0">
        <a:spcBef>
          <a:spcPct val="0"/>
        </a:spcBef>
        <a:spcAft>
          <a:spcPct val="0"/>
        </a:spcAft>
        <a:defRPr kumimoji="1" sz="2200">
          <a:solidFill>
            <a:schemeClr val="tx2"/>
          </a:solidFill>
          <a:latin typeface="+mj-lt"/>
          <a:ea typeface="+mj-ea"/>
          <a:cs typeface="+mj-cs"/>
        </a:defRPr>
      </a:lvl1pPr>
      <a:lvl2pPr algn="l" rtl="0" eaLnBrk="0" fontAlgn="base" hangingPunct="0">
        <a:spcBef>
          <a:spcPct val="0"/>
        </a:spcBef>
        <a:spcAft>
          <a:spcPct val="0"/>
        </a:spcAft>
        <a:defRPr kumimoji="1" sz="2200">
          <a:solidFill>
            <a:schemeClr val="tx2"/>
          </a:solidFill>
          <a:latin typeface="HGS創英角ｺﾞｼｯｸUB" pitchFamily="50" charset="-128"/>
          <a:ea typeface="ＭＳ Ｐゴシック" pitchFamily="50" charset="-128"/>
        </a:defRPr>
      </a:lvl2pPr>
      <a:lvl3pPr algn="l" rtl="0" eaLnBrk="0" fontAlgn="base" hangingPunct="0">
        <a:spcBef>
          <a:spcPct val="0"/>
        </a:spcBef>
        <a:spcAft>
          <a:spcPct val="0"/>
        </a:spcAft>
        <a:defRPr kumimoji="1" sz="2200">
          <a:solidFill>
            <a:schemeClr val="tx2"/>
          </a:solidFill>
          <a:latin typeface="HGS創英角ｺﾞｼｯｸUB" pitchFamily="50" charset="-128"/>
          <a:ea typeface="ＭＳ Ｐゴシック" pitchFamily="50" charset="-128"/>
        </a:defRPr>
      </a:lvl3pPr>
      <a:lvl4pPr algn="l" rtl="0" eaLnBrk="0" fontAlgn="base" hangingPunct="0">
        <a:spcBef>
          <a:spcPct val="0"/>
        </a:spcBef>
        <a:spcAft>
          <a:spcPct val="0"/>
        </a:spcAft>
        <a:defRPr kumimoji="1" sz="2200">
          <a:solidFill>
            <a:schemeClr val="tx2"/>
          </a:solidFill>
          <a:latin typeface="HGS創英角ｺﾞｼｯｸUB" pitchFamily="50" charset="-128"/>
          <a:ea typeface="ＭＳ Ｐゴシック" pitchFamily="50" charset="-128"/>
        </a:defRPr>
      </a:lvl4pPr>
      <a:lvl5pPr algn="l" rtl="0" eaLnBrk="0" fontAlgn="base" hangingPunct="0">
        <a:spcBef>
          <a:spcPct val="0"/>
        </a:spcBef>
        <a:spcAft>
          <a:spcPct val="0"/>
        </a:spcAft>
        <a:defRPr kumimoji="1" sz="2200">
          <a:solidFill>
            <a:schemeClr val="tx2"/>
          </a:solidFill>
          <a:latin typeface="HGS創英角ｺﾞｼｯｸUB" pitchFamily="50" charset="-128"/>
          <a:ea typeface="ＭＳ Ｐゴシック" pitchFamily="50" charset="-128"/>
        </a:defRPr>
      </a:lvl5pPr>
      <a:lvl6pPr marL="457200" algn="l" rtl="0" fontAlgn="base">
        <a:spcBef>
          <a:spcPct val="0"/>
        </a:spcBef>
        <a:spcAft>
          <a:spcPct val="0"/>
        </a:spcAft>
        <a:defRPr kumimoji="1" sz="2400">
          <a:solidFill>
            <a:schemeClr val="tx2"/>
          </a:solidFill>
          <a:latin typeface="HGP創英角ｺﾞｼｯｸUB" pitchFamily="50" charset="-128"/>
          <a:ea typeface="ＭＳ Ｐゴシック" pitchFamily="50" charset="-128"/>
        </a:defRPr>
      </a:lvl6pPr>
      <a:lvl7pPr marL="914400" algn="l" rtl="0" fontAlgn="base">
        <a:spcBef>
          <a:spcPct val="0"/>
        </a:spcBef>
        <a:spcAft>
          <a:spcPct val="0"/>
        </a:spcAft>
        <a:defRPr kumimoji="1" sz="2400">
          <a:solidFill>
            <a:schemeClr val="tx2"/>
          </a:solidFill>
          <a:latin typeface="HGP創英角ｺﾞｼｯｸUB" pitchFamily="50" charset="-128"/>
          <a:ea typeface="ＭＳ Ｐゴシック" pitchFamily="50" charset="-128"/>
        </a:defRPr>
      </a:lvl7pPr>
      <a:lvl8pPr marL="1371600" algn="l" rtl="0" fontAlgn="base">
        <a:spcBef>
          <a:spcPct val="0"/>
        </a:spcBef>
        <a:spcAft>
          <a:spcPct val="0"/>
        </a:spcAft>
        <a:defRPr kumimoji="1" sz="2400">
          <a:solidFill>
            <a:schemeClr val="tx2"/>
          </a:solidFill>
          <a:latin typeface="HGP創英角ｺﾞｼｯｸUB" pitchFamily="50" charset="-128"/>
          <a:ea typeface="ＭＳ Ｐゴシック" pitchFamily="50" charset="-128"/>
        </a:defRPr>
      </a:lvl8pPr>
      <a:lvl9pPr marL="1828800" algn="l" rtl="0" fontAlgn="base">
        <a:spcBef>
          <a:spcPct val="0"/>
        </a:spcBef>
        <a:spcAft>
          <a:spcPct val="0"/>
        </a:spcAft>
        <a:defRPr kumimoji="1" sz="2400">
          <a:solidFill>
            <a:schemeClr val="tx2"/>
          </a:solidFill>
          <a:latin typeface="HGP創英角ｺﾞｼｯｸUB"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1400">
          <a:solidFill>
            <a:schemeClr val="tx1"/>
          </a:solidFill>
          <a:latin typeface="+mn-ea"/>
          <a:ea typeface="+mn-ea"/>
          <a:cs typeface="+mn-cs"/>
        </a:defRPr>
      </a:lvl1pPr>
      <a:lvl2pPr marL="742950" indent="-285750" algn="l" rtl="0" eaLnBrk="0" fontAlgn="base" hangingPunct="0">
        <a:spcBef>
          <a:spcPct val="20000"/>
        </a:spcBef>
        <a:spcAft>
          <a:spcPct val="0"/>
        </a:spcAft>
        <a:buChar char="–"/>
        <a:defRPr kumimoji="1" sz="1400">
          <a:solidFill>
            <a:schemeClr val="tx1"/>
          </a:solidFill>
          <a:latin typeface="+mn-ea"/>
          <a:ea typeface="+mn-ea"/>
        </a:defRPr>
      </a:lvl2pPr>
      <a:lvl3pPr marL="1143000" indent="-228600" algn="l" rtl="0" eaLnBrk="0" fontAlgn="base" hangingPunct="0">
        <a:spcBef>
          <a:spcPct val="20000"/>
        </a:spcBef>
        <a:spcAft>
          <a:spcPct val="0"/>
        </a:spcAft>
        <a:buChar char="•"/>
        <a:defRPr kumimoji="1" sz="1400">
          <a:solidFill>
            <a:schemeClr val="tx1"/>
          </a:solidFill>
          <a:latin typeface="+mn-ea"/>
          <a:ea typeface="+mn-ea"/>
        </a:defRPr>
      </a:lvl3pPr>
      <a:lvl4pPr marL="1600200" indent="-228600" algn="l" rtl="0" eaLnBrk="0" fontAlgn="base" hangingPunct="0">
        <a:spcBef>
          <a:spcPct val="20000"/>
        </a:spcBef>
        <a:spcAft>
          <a:spcPct val="0"/>
        </a:spcAft>
        <a:buChar char="–"/>
        <a:defRPr kumimoji="1" sz="1400">
          <a:solidFill>
            <a:schemeClr val="tx1"/>
          </a:solidFill>
          <a:latin typeface="+mn-ea"/>
          <a:ea typeface="+mn-ea"/>
        </a:defRPr>
      </a:lvl4pPr>
      <a:lvl5pPr marL="2057400" indent="-228600" algn="l" rtl="0" eaLnBrk="0" fontAlgn="base" hangingPunct="0">
        <a:spcBef>
          <a:spcPct val="20000"/>
        </a:spcBef>
        <a:spcAft>
          <a:spcPct val="0"/>
        </a:spcAft>
        <a:buChar char="»"/>
        <a:defRPr kumimoji="1" sz="1400">
          <a:solidFill>
            <a:schemeClr val="tx1"/>
          </a:solidFill>
          <a:latin typeface="+mn-ea"/>
          <a:ea typeface="+mn-ea"/>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301"/>
        </a:solidFill>
        <a:effectLst/>
      </p:bgPr>
    </p:bg>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59E7A81E-1E0F-7C13-E9CB-6DD14060D152}"/>
              </a:ext>
            </a:extLst>
          </p:cNvPr>
          <p:cNvSpPr>
            <a:spLocks noChangeArrowheads="1"/>
          </p:cNvSpPr>
          <p:nvPr/>
        </p:nvSpPr>
        <p:spPr bwMode="auto">
          <a:xfrm>
            <a:off x="281558" y="681733"/>
            <a:ext cx="6294884" cy="1231106"/>
          </a:xfrm>
          <a:prstGeom prst="rect">
            <a:avLst/>
          </a:prstGeom>
          <a:noFill/>
          <a:ln>
            <a:noFill/>
          </a:ln>
        </p:spPr>
        <p:txBody>
          <a:bodyPr wrap="square" lIns="180000" tIns="0" rIns="0" bIns="0">
            <a:spAutoFit/>
          </a:bodyPr>
          <a:lstStyle/>
          <a:p>
            <a:pPr algn="l">
              <a:spcBef>
                <a:spcPts val="0"/>
              </a:spcBef>
            </a:pPr>
            <a:r>
              <a:rPr lang="ja-JP" altLang="en-US" sz="2800" b="1" dirty="0">
                <a:solidFill>
                  <a:srgbClr val="C00000"/>
                </a:solidFill>
                <a:latin typeface="+mj-ea"/>
                <a:ea typeface="+mj-ea"/>
              </a:rPr>
              <a:t>中・上級編</a:t>
            </a:r>
            <a:endParaRPr lang="en-US" altLang="ja-JP" sz="2800" b="1" dirty="0">
              <a:solidFill>
                <a:srgbClr val="C00000"/>
              </a:solidFill>
              <a:latin typeface="+mj-ea"/>
              <a:ea typeface="+mj-ea"/>
            </a:endParaRPr>
          </a:p>
          <a:p>
            <a:pPr algn="l">
              <a:spcBef>
                <a:spcPts val="0"/>
              </a:spcBef>
            </a:pPr>
            <a:r>
              <a:rPr lang="en-US" altLang="ja-JP" sz="2800" b="1" u="sng" dirty="0">
                <a:solidFill>
                  <a:schemeClr val="tx1"/>
                </a:solidFill>
                <a:latin typeface="+mj-ea"/>
                <a:ea typeface="+mj-ea"/>
              </a:rPr>
              <a:t>2025</a:t>
            </a:r>
            <a:r>
              <a:rPr lang="ja-JP" altLang="en-US" sz="2800" b="1" u="sng" dirty="0">
                <a:solidFill>
                  <a:schemeClr val="tx1"/>
                </a:solidFill>
                <a:latin typeface="+mj-ea"/>
                <a:ea typeface="+mj-ea"/>
              </a:rPr>
              <a:t>年度デジタル政策研究会のご案内</a:t>
            </a:r>
            <a:endParaRPr lang="en-US" altLang="ja-JP" sz="2800" b="1" u="sng" dirty="0">
              <a:solidFill>
                <a:schemeClr val="tx1"/>
              </a:solidFill>
              <a:latin typeface="+mj-ea"/>
              <a:ea typeface="+mj-ea"/>
            </a:endParaRPr>
          </a:p>
          <a:p>
            <a:pPr>
              <a:spcBef>
                <a:spcPts val="0"/>
              </a:spcBef>
            </a:pPr>
            <a:r>
              <a:rPr lang="ja-JP" altLang="en-US" sz="2400" b="1" dirty="0">
                <a:solidFill>
                  <a:schemeClr val="tx1"/>
                </a:solidFill>
                <a:latin typeface="+mj-ea"/>
                <a:ea typeface="+mj-ea"/>
              </a:rPr>
              <a:t>～新政権によるデジタル政策の方向性～</a:t>
            </a:r>
          </a:p>
        </p:txBody>
      </p:sp>
      <p:sp>
        <p:nvSpPr>
          <p:cNvPr id="5" name="Text Box 23">
            <a:extLst>
              <a:ext uri="{FF2B5EF4-FFF2-40B4-BE49-F238E27FC236}">
                <a16:creationId xmlns:a16="http://schemas.microsoft.com/office/drawing/2014/main" id="{9799BEEF-61E9-369B-EC43-5B7B5BEA8987}"/>
              </a:ext>
            </a:extLst>
          </p:cNvPr>
          <p:cNvSpPr txBox="1">
            <a:spLocks noChangeArrowheads="1"/>
          </p:cNvSpPr>
          <p:nvPr/>
        </p:nvSpPr>
        <p:spPr bwMode="auto">
          <a:xfrm>
            <a:off x="2625479" y="2477081"/>
            <a:ext cx="4155837" cy="646331"/>
          </a:xfrm>
          <a:prstGeom prst="rect">
            <a:avLst/>
          </a:prstGeom>
          <a:noFill/>
          <a:ln>
            <a:noFill/>
          </a:ln>
          <a:effectLst/>
        </p:spPr>
        <p:txBody>
          <a:bodyPr wrap="square">
            <a:spAutoFit/>
          </a:bodyPr>
          <a:lstStyle>
            <a:lvl1pPr>
              <a:defRPr sz="1200">
                <a:solidFill>
                  <a:schemeClr val="tx2"/>
                </a:solidFill>
                <a:latin typeface="Arial" charset="0"/>
                <a:ea typeface="ＭＳ Ｐゴシック" pitchFamily="50" charset="-128"/>
              </a:defRPr>
            </a:lvl1pPr>
            <a:lvl2pPr marL="742950" indent="-285750">
              <a:defRPr sz="1200">
                <a:solidFill>
                  <a:schemeClr val="tx2"/>
                </a:solidFill>
                <a:latin typeface="Arial" charset="0"/>
                <a:ea typeface="ＭＳ Ｐゴシック" pitchFamily="50" charset="-128"/>
              </a:defRPr>
            </a:lvl2pPr>
            <a:lvl3pPr marL="1143000" indent="-228600">
              <a:defRPr sz="1200">
                <a:solidFill>
                  <a:schemeClr val="tx2"/>
                </a:solidFill>
                <a:latin typeface="Arial" charset="0"/>
                <a:ea typeface="ＭＳ Ｐゴシック" pitchFamily="50" charset="-128"/>
              </a:defRPr>
            </a:lvl3pPr>
            <a:lvl4pPr marL="1600200" indent="-228600">
              <a:defRPr sz="1200">
                <a:solidFill>
                  <a:schemeClr val="tx2"/>
                </a:solidFill>
                <a:latin typeface="Arial" charset="0"/>
                <a:ea typeface="ＭＳ Ｐゴシック" pitchFamily="50" charset="-128"/>
              </a:defRPr>
            </a:lvl4pPr>
            <a:lvl5pPr marL="2057400" indent="-228600">
              <a:defRPr sz="1200">
                <a:solidFill>
                  <a:schemeClr val="tx2"/>
                </a:solidFill>
                <a:latin typeface="Arial" charset="0"/>
                <a:ea typeface="ＭＳ Ｐゴシック" pitchFamily="50" charset="-128"/>
              </a:defRPr>
            </a:lvl5pPr>
            <a:lvl6pPr marL="2514600" indent="-228600" algn="ctr" eaLnBrk="0" fontAlgn="base" hangingPunct="0">
              <a:spcBef>
                <a:spcPct val="50000"/>
              </a:spcBef>
              <a:spcAft>
                <a:spcPct val="0"/>
              </a:spcAft>
              <a:defRPr sz="1200">
                <a:solidFill>
                  <a:schemeClr val="tx2"/>
                </a:solidFill>
                <a:latin typeface="Arial" charset="0"/>
                <a:ea typeface="ＭＳ Ｐゴシック" pitchFamily="50" charset="-128"/>
              </a:defRPr>
            </a:lvl6pPr>
            <a:lvl7pPr marL="2971800" indent="-228600" algn="ctr" eaLnBrk="0" fontAlgn="base" hangingPunct="0">
              <a:spcBef>
                <a:spcPct val="50000"/>
              </a:spcBef>
              <a:spcAft>
                <a:spcPct val="0"/>
              </a:spcAft>
              <a:defRPr sz="1200">
                <a:solidFill>
                  <a:schemeClr val="tx2"/>
                </a:solidFill>
                <a:latin typeface="Arial" charset="0"/>
                <a:ea typeface="ＭＳ Ｐゴシック" pitchFamily="50" charset="-128"/>
              </a:defRPr>
            </a:lvl7pPr>
            <a:lvl8pPr marL="3429000" indent="-228600" algn="ctr" eaLnBrk="0" fontAlgn="base" hangingPunct="0">
              <a:spcBef>
                <a:spcPct val="50000"/>
              </a:spcBef>
              <a:spcAft>
                <a:spcPct val="0"/>
              </a:spcAft>
              <a:defRPr sz="1200">
                <a:solidFill>
                  <a:schemeClr val="tx2"/>
                </a:solidFill>
                <a:latin typeface="Arial" charset="0"/>
                <a:ea typeface="ＭＳ Ｐゴシック" pitchFamily="50" charset="-128"/>
              </a:defRPr>
            </a:lvl8pPr>
            <a:lvl9pPr marL="3886200" indent="-228600" algn="ctr" eaLnBrk="0" fontAlgn="base" hangingPunct="0">
              <a:spcBef>
                <a:spcPct val="50000"/>
              </a:spcBef>
              <a:spcAft>
                <a:spcPct val="0"/>
              </a:spcAft>
              <a:defRPr sz="1200">
                <a:solidFill>
                  <a:schemeClr val="tx2"/>
                </a:solidFill>
                <a:latin typeface="Arial" charset="0"/>
                <a:ea typeface="ＭＳ Ｐゴシック" pitchFamily="50" charset="-128"/>
              </a:defRPr>
            </a:lvl9pPr>
          </a:lstStyle>
          <a:p>
            <a:pPr algn="r">
              <a:spcBef>
                <a:spcPts val="0"/>
              </a:spcBef>
            </a:pPr>
            <a:r>
              <a:rPr lang="en-US" altLang="ja-JP" sz="1800" b="1" dirty="0">
                <a:solidFill>
                  <a:schemeClr val="tx1"/>
                </a:solidFill>
                <a:latin typeface="+mn-ea"/>
                <a:ea typeface="+mn-ea"/>
              </a:rPr>
              <a:t>2025</a:t>
            </a:r>
            <a:r>
              <a:rPr lang="ja-JP" altLang="en-US" sz="1800" b="1" dirty="0">
                <a:solidFill>
                  <a:schemeClr val="tx1"/>
                </a:solidFill>
                <a:latin typeface="+mn-ea"/>
                <a:ea typeface="+mn-ea"/>
              </a:rPr>
              <a:t>年</a:t>
            </a:r>
            <a:r>
              <a:rPr lang="en-US" altLang="ja-JP" sz="1800" b="1" dirty="0">
                <a:solidFill>
                  <a:schemeClr val="tx1"/>
                </a:solidFill>
                <a:latin typeface="+mn-ea"/>
                <a:ea typeface="+mn-ea"/>
              </a:rPr>
              <a:t>3</a:t>
            </a:r>
            <a:r>
              <a:rPr lang="ja-JP" altLang="en-US" sz="1800" b="1" dirty="0">
                <a:solidFill>
                  <a:schemeClr val="tx1"/>
                </a:solidFill>
                <a:latin typeface="+mn-ea"/>
                <a:ea typeface="+mn-ea"/>
              </a:rPr>
              <a:t>月更新</a:t>
            </a:r>
          </a:p>
          <a:p>
            <a:pPr algn="r">
              <a:spcBef>
                <a:spcPts val="0"/>
              </a:spcBef>
            </a:pPr>
            <a:r>
              <a:rPr lang="ja-JP" altLang="en-US" sz="1800" b="1" dirty="0">
                <a:solidFill>
                  <a:schemeClr val="tx1"/>
                </a:solidFill>
                <a:latin typeface="+mn-ea"/>
                <a:ea typeface="+mn-ea"/>
              </a:rPr>
              <a:t>㈱インターフュージョン・コンサルティング</a:t>
            </a:r>
          </a:p>
        </p:txBody>
      </p:sp>
      <p:sp>
        <p:nvSpPr>
          <p:cNvPr id="11" name="正方形/長方形 10">
            <a:extLst>
              <a:ext uri="{FF2B5EF4-FFF2-40B4-BE49-F238E27FC236}">
                <a16:creationId xmlns:a16="http://schemas.microsoft.com/office/drawing/2014/main" id="{4100E876-3C5A-1FE1-1ADD-81CA40F96FA3}"/>
              </a:ext>
            </a:extLst>
          </p:cNvPr>
          <p:cNvSpPr/>
          <p:nvPr/>
        </p:nvSpPr>
        <p:spPr bwMode="auto">
          <a:xfrm>
            <a:off x="102821" y="3175333"/>
            <a:ext cx="938254" cy="1569660"/>
          </a:xfrm>
          <a:prstGeom prst="rect">
            <a:avLst/>
          </a:prstGeom>
          <a:solidFill>
            <a:srgbClr val="FFFFCC"/>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ja-JP" altLang="en-US" dirty="0"/>
              <a:t>背景</a:t>
            </a:r>
            <a:endParaRPr kumimoji="0" lang="ja-JP" altLang="en-US" sz="1200" b="0" i="0" u="none" strike="noStrike" cap="none" normalizeH="0" baseline="0" dirty="0">
              <a:ln>
                <a:noFill/>
              </a:ln>
              <a:solidFill>
                <a:schemeClr val="tx2"/>
              </a:solidFill>
              <a:effectLst/>
              <a:latin typeface="Arial" charset="0"/>
              <a:ea typeface="ＭＳ Ｐゴシック" pitchFamily="50" charset="-128"/>
              <a:cs typeface="Arial" charset="0"/>
            </a:endParaRPr>
          </a:p>
        </p:txBody>
      </p:sp>
      <p:sp>
        <p:nvSpPr>
          <p:cNvPr id="12" name="テキスト ボックス 11">
            <a:extLst>
              <a:ext uri="{FF2B5EF4-FFF2-40B4-BE49-F238E27FC236}">
                <a16:creationId xmlns:a16="http://schemas.microsoft.com/office/drawing/2014/main" id="{FB96848B-5BC8-4AF0-0EA4-686BA8F0BF23}"/>
              </a:ext>
            </a:extLst>
          </p:cNvPr>
          <p:cNvSpPr txBox="1"/>
          <p:nvPr/>
        </p:nvSpPr>
        <p:spPr>
          <a:xfrm>
            <a:off x="1069558" y="3178192"/>
            <a:ext cx="5700989" cy="1569660"/>
          </a:xfrm>
          <a:prstGeom prst="rect">
            <a:avLst/>
          </a:prstGeom>
          <a:solidFill>
            <a:srgbClr val="FFFFCC"/>
          </a:solidFill>
        </p:spPr>
        <p:txBody>
          <a:bodyPr wrap="square" rtlCol="0">
            <a:spAutoFit/>
          </a:bodyPr>
          <a:lstStyle/>
          <a:p>
            <a:r>
              <a:rPr lang="ja-JP" altLang="en-US" sz="1200" b="1" u="sng" dirty="0">
                <a:latin typeface="+mn-ea"/>
                <a:ea typeface="+mn-ea"/>
                <a:cs typeface="Times New Roman" pitchFamily="18" charset="0"/>
              </a:rPr>
              <a:t>時代が変化する中、</a:t>
            </a:r>
            <a:r>
              <a:rPr lang="ja-JP" altLang="en-US" b="1" u="sng" dirty="0">
                <a:latin typeface="+mn-ea"/>
                <a:ea typeface="+mn-ea"/>
                <a:cs typeface="Times New Roman" pitchFamily="18" charset="0"/>
              </a:rPr>
              <a:t>全ての</a:t>
            </a:r>
            <a:r>
              <a:rPr lang="ja-JP" altLang="en-US" sz="1200" b="1" u="sng" dirty="0">
                <a:latin typeface="+mn-ea"/>
                <a:ea typeface="+mn-ea"/>
                <a:cs typeface="Times New Roman" pitchFamily="18" charset="0"/>
              </a:rPr>
              <a:t>重要政策の要である</a:t>
            </a:r>
            <a:r>
              <a:rPr lang="en-US" altLang="ja-JP" sz="1200" b="1" u="sng" dirty="0">
                <a:latin typeface="+mn-ea"/>
                <a:ea typeface="+mn-ea"/>
                <a:cs typeface="Times New Roman" pitchFamily="18" charset="0"/>
              </a:rPr>
              <a:t>DX</a:t>
            </a:r>
            <a:r>
              <a:rPr lang="ja-JP" altLang="en-US" sz="1200" b="1" u="sng" dirty="0">
                <a:latin typeface="+mn-ea"/>
                <a:ea typeface="+mn-ea"/>
                <a:cs typeface="Times New Roman" pitchFamily="18" charset="0"/>
              </a:rPr>
              <a:t>の全貌を知るのは容易ではない</a:t>
            </a:r>
            <a:endParaRPr lang="en-US" altLang="ja-JP" b="1" u="sng" dirty="0">
              <a:latin typeface="+mn-ea"/>
              <a:ea typeface="+mn-ea"/>
              <a:cs typeface="Times New Roman" pitchFamily="18" charset="0"/>
            </a:endParaRPr>
          </a:p>
          <a:p>
            <a:pPr algn="l"/>
            <a:r>
              <a:rPr lang="en-US" altLang="ja-JP" sz="1200" dirty="0">
                <a:latin typeface="+mn-ea"/>
                <a:ea typeface="+mn-ea"/>
                <a:cs typeface="Times New Roman" pitchFamily="18" charset="0"/>
              </a:rPr>
              <a:t>2024</a:t>
            </a:r>
            <a:r>
              <a:rPr lang="ja-JP" altLang="en-US" sz="1200" dirty="0">
                <a:latin typeface="+mn-ea"/>
                <a:ea typeface="+mn-ea"/>
                <a:cs typeface="Times New Roman" pitchFamily="18" charset="0"/>
              </a:rPr>
              <a:t>年</a:t>
            </a:r>
            <a:r>
              <a:rPr lang="en-US" altLang="ja-JP" sz="1200" dirty="0">
                <a:latin typeface="+mn-ea"/>
                <a:ea typeface="+mn-ea"/>
                <a:cs typeface="Times New Roman" pitchFamily="18" charset="0"/>
              </a:rPr>
              <a:t>10</a:t>
            </a:r>
            <a:r>
              <a:rPr lang="ja-JP" altLang="en-US" sz="1200" dirty="0">
                <a:latin typeface="+mn-ea"/>
                <a:ea typeface="+mn-ea"/>
                <a:cs typeface="Times New Roman" pitchFamily="18" charset="0"/>
              </a:rPr>
              <a:t>月より石破政権が誕生し、少数与党の状況下で、司令塔としてデジタル行財政改革会議に加えて新しい地方経済・生活環境創生本部がスタートし、その動向がデジタル政策や予算にも直結するため、今後の動向が注目される。</a:t>
            </a:r>
            <a:endParaRPr lang="en-US" altLang="ja-JP" sz="1200" dirty="0">
              <a:latin typeface="+mn-ea"/>
              <a:ea typeface="+mn-ea"/>
              <a:cs typeface="Times New Roman" pitchFamily="18" charset="0"/>
            </a:endParaRPr>
          </a:p>
          <a:p>
            <a:pPr algn="l"/>
            <a:r>
              <a:rPr lang="ja-JP" altLang="en-US" sz="1200" dirty="0">
                <a:latin typeface="+mn-ea"/>
                <a:ea typeface="+mn-ea"/>
                <a:cs typeface="Times New Roman" pitchFamily="18" charset="0"/>
              </a:rPr>
              <a:t>予算に関しては、デジタル庁による政府情報システム予算一括計上は約</a:t>
            </a:r>
            <a:r>
              <a:rPr lang="en-US" altLang="ja-JP" sz="1200" dirty="0">
                <a:latin typeface="+mn-ea"/>
                <a:ea typeface="+mn-ea"/>
                <a:cs typeface="Times New Roman" pitchFamily="18" charset="0"/>
              </a:rPr>
              <a:t>7</a:t>
            </a:r>
            <a:r>
              <a:rPr lang="ja-JP" altLang="en-US" dirty="0">
                <a:latin typeface="+mn-ea"/>
                <a:ea typeface="+mn-ea"/>
                <a:cs typeface="Times New Roman" pitchFamily="18" charset="0"/>
              </a:rPr>
              <a:t>千億円に達するが、その他に</a:t>
            </a:r>
            <a:r>
              <a:rPr lang="en-US" altLang="ja-JP" dirty="0">
                <a:latin typeface="+mn-ea"/>
                <a:ea typeface="+mn-ea"/>
                <a:cs typeface="Times New Roman" pitchFamily="18" charset="0"/>
              </a:rPr>
              <a:t>1</a:t>
            </a:r>
            <a:r>
              <a:rPr lang="ja-JP" altLang="en-US" dirty="0">
                <a:latin typeface="+mn-ea"/>
                <a:ea typeface="+mn-ea"/>
                <a:cs typeface="Times New Roman" pitchFamily="18" charset="0"/>
              </a:rPr>
              <a:t>兆円以上のデジタル関連予算や２兆円以上の基金</a:t>
            </a:r>
            <a:r>
              <a:rPr lang="en-US" altLang="ja-JP" dirty="0">
                <a:latin typeface="+mn-ea"/>
                <a:ea typeface="+mn-ea"/>
                <a:cs typeface="Times New Roman" pitchFamily="18" charset="0"/>
              </a:rPr>
              <a:t>(※</a:t>
            </a:r>
            <a:r>
              <a:rPr lang="ja-JP" altLang="en-US" dirty="0">
                <a:latin typeface="+mn-ea"/>
                <a:ea typeface="+mn-ea"/>
                <a:cs typeface="Times New Roman" pitchFamily="18" charset="0"/>
              </a:rPr>
              <a:t>いずれも</a:t>
            </a:r>
            <a:r>
              <a:rPr lang="en-US" altLang="ja-JP" dirty="0">
                <a:latin typeface="+mn-ea"/>
                <a:ea typeface="+mn-ea"/>
                <a:cs typeface="Times New Roman" pitchFamily="18" charset="0"/>
              </a:rPr>
              <a:t>2024</a:t>
            </a:r>
            <a:r>
              <a:rPr lang="ja-JP" altLang="en-US" dirty="0">
                <a:latin typeface="+mn-ea"/>
                <a:ea typeface="+mn-ea"/>
                <a:cs typeface="Times New Roman" pitchFamily="18" charset="0"/>
              </a:rPr>
              <a:t>年度</a:t>
            </a:r>
            <a:r>
              <a:rPr lang="en-US" altLang="ja-JP" dirty="0">
                <a:latin typeface="+mn-ea"/>
                <a:ea typeface="+mn-ea"/>
                <a:cs typeface="Times New Roman" pitchFamily="18" charset="0"/>
              </a:rPr>
              <a:t>)</a:t>
            </a:r>
            <a:r>
              <a:rPr lang="ja-JP" altLang="en-US" dirty="0">
                <a:latin typeface="+mn-ea"/>
                <a:ea typeface="+mn-ea"/>
                <a:cs typeface="Times New Roman" pitchFamily="18" charset="0"/>
              </a:rPr>
              <a:t>存在するため、これらの実態を把握するのは容易ではない。</a:t>
            </a:r>
            <a:endParaRPr kumimoji="1" lang="ja-JP" altLang="en-US" dirty="0"/>
          </a:p>
        </p:txBody>
      </p:sp>
      <p:sp>
        <p:nvSpPr>
          <p:cNvPr id="13" name="正方形/長方形 12">
            <a:extLst>
              <a:ext uri="{FF2B5EF4-FFF2-40B4-BE49-F238E27FC236}">
                <a16:creationId xmlns:a16="http://schemas.microsoft.com/office/drawing/2014/main" id="{5CE337CC-4F12-532F-9882-5D1D1F860C29}"/>
              </a:ext>
            </a:extLst>
          </p:cNvPr>
          <p:cNvSpPr/>
          <p:nvPr/>
        </p:nvSpPr>
        <p:spPr bwMode="auto">
          <a:xfrm>
            <a:off x="102821" y="4883658"/>
            <a:ext cx="938254" cy="1101956"/>
          </a:xfrm>
          <a:prstGeom prst="rect">
            <a:avLst/>
          </a:prstGeom>
          <a:solidFill>
            <a:schemeClr val="accent5">
              <a:lumMod val="90000"/>
            </a:schemeClr>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ja-JP" altLang="en-US" sz="1200" b="0" i="0" u="none" strike="noStrike" cap="none" normalizeH="0" baseline="0">
                <a:ln>
                  <a:noFill/>
                </a:ln>
                <a:solidFill>
                  <a:schemeClr val="tx2"/>
                </a:solidFill>
                <a:effectLst/>
                <a:latin typeface="Arial" charset="0"/>
                <a:ea typeface="ＭＳ Ｐゴシック" pitchFamily="50" charset="-128"/>
                <a:cs typeface="Arial" charset="0"/>
              </a:rPr>
              <a:t>目的</a:t>
            </a:r>
          </a:p>
        </p:txBody>
      </p:sp>
      <p:sp>
        <p:nvSpPr>
          <p:cNvPr id="16" name="正方形/長方形 15">
            <a:extLst>
              <a:ext uri="{FF2B5EF4-FFF2-40B4-BE49-F238E27FC236}">
                <a16:creationId xmlns:a16="http://schemas.microsoft.com/office/drawing/2014/main" id="{C7C30595-5AFA-983E-98CB-761EB950F14F}"/>
              </a:ext>
            </a:extLst>
          </p:cNvPr>
          <p:cNvSpPr/>
          <p:nvPr/>
        </p:nvSpPr>
        <p:spPr bwMode="auto">
          <a:xfrm>
            <a:off x="102821" y="6120793"/>
            <a:ext cx="938254" cy="1243969"/>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ja-JP" altLang="en-US" sz="1200" b="0" i="0" u="none" strike="noStrike" cap="none" normalizeH="0" baseline="0" dirty="0">
                <a:ln>
                  <a:noFill/>
                </a:ln>
                <a:solidFill>
                  <a:schemeClr val="tx2"/>
                </a:solidFill>
                <a:effectLst/>
                <a:latin typeface="Arial" charset="0"/>
                <a:ea typeface="ＭＳ Ｐゴシック" pitchFamily="50" charset="-128"/>
                <a:cs typeface="Arial" charset="0"/>
              </a:rPr>
              <a:t>対象</a:t>
            </a:r>
          </a:p>
        </p:txBody>
      </p:sp>
      <p:sp>
        <p:nvSpPr>
          <p:cNvPr id="18" name="テキスト ボックス 17">
            <a:extLst>
              <a:ext uri="{FF2B5EF4-FFF2-40B4-BE49-F238E27FC236}">
                <a16:creationId xmlns:a16="http://schemas.microsoft.com/office/drawing/2014/main" id="{A683A674-3C45-7C5D-71A4-111E9132C54B}"/>
              </a:ext>
            </a:extLst>
          </p:cNvPr>
          <p:cNvSpPr txBox="1"/>
          <p:nvPr/>
        </p:nvSpPr>
        <p:spPr>
          <a:xfrm>
            <a:off x="1080328" y="4883658"/>
            <a:ext cx="5700989" cy="1101956"/>
          </a:xfrm>
          <a:prstGeom prst="rect">
            <a:avLst/>
          </a:prstGeom>
          <a:solidFill>
            <a:schemeClr val="accent5">
              <a:lumMod val="90000"/>
            </a:schemeClr>
          </a:solidFill>
        </p:spPr>
        <p:txBody>
          <a:bodyPr wrap="square" rtlCol="0" anchor="ctr" anchorCtr="0">
            <a:noAutofit/>
          </a:bodyPr>
          <a:lstStyle/>
          <a:p>
            <a:pPr marL="355600" indent="-177800" algn="l">
              <a:spcBef>
                <a:spcPts val="0"/>
              </a:spcBef>
              <a:spcAft>
                <a:spcPts val="200"/>
              </a:spcAft>
              <a:buClr>
                <a:schemeClr val="tx1"/>
              </a:buClr>
              <a:buFont typeface="Wingdings" pitchFamily="2" charset="2"/>
              <a:buChar char="l"/>
            </a:pPr>
            <a:r>
              <a:rPr lang="ja-JP" altLang="en-US" b="1" dirty="0">
                <a:latin typeface="+mn-ea"/>
                <a:ea typeface="+mn-ea"/>
                <a:cs typeface="Times New Roman" pitchFamily="18" charset="0"/>
              </a:rPr>
              <a:t>新たな政治動向の中での影響を探る</a:t>
            </a:r>
            <a:endParaRPr lang="en-US" altLang="ja-JP" b="1" dirty="0">
              <a:latin typeface="+mn-ea"/>
              <a:ea typeface="+mn-ea"/>
              <a:cs typeface="Times New Roman" pitchFamily="18" charset="0"/>
            </a:endParaRPr>
          </a:p>
          <a:p>
            <a:pPr marL="355600" indent="-177800" algn="l">
              <a:spcBef>
                <a:spcPts val="0"/>
              </a:spcBef>
              <a:spcAft>
                <a:spcPts val="200"/>
              </a:spcAft>
              <a:buClr>
                <a:schemeClr val="tx1"/>
              </a:buClr>
              <a:buFont typeface="Wingdings" pitchFamily="2" charset="2"/>
              <a:buChar char="l"/>
            </a:pPr>
            <a:r>
              <a:rPr lang="ja-JP" altLang="en-US" dirty="0">
                <a:latin typeface="+mn-ea"/>
                <a:ea typeface="+mn-ea"/>
                <a:cs typeface="Times New Roman" pitchFamily="18" charset="0"/>
              </a:rPr>
              <a:t>デジタル政策や予算の動向を理解し、業界全体の政策理解を深める</a:t>
            </a:r>
          </a:p>
          <a:p>
            <a:pPr marL="355600" indent="-177800" algn="l">
              <a:spcBef>
                <a:spcPts val="0"/>
              </a:spcBef>
              <a:spcAft>
                <a:spcPts val="200"/>
              </a:spcAft>
              <a:buClr>
                <a:schemeClr val="tx1"/>
              </a:buClr>
              <a:buFont typeface="Wingdings" pitchFamily="2" charset="2"/>
              <a:buChar char="l"/>
            </a:pPr>
            <a:r>
              <a:rPr lang="ja-JP" altLang="en-US" dirty="0">
                <a:latin typeface="+mn-ea"/>
                <a:ea typeface="+mn-ea"/>
                <a:cs typeface="Times New Roman" pitchFamily="18" charset="0"/>
              </a:rPr>
              <a:t>研究会への参加により、参加者が、各社の事業戦略策定に寄与する</a:t>
            </a:r>
          </a:p>
          <a:p>
            <a:pPr marL="355600" lvl="1" indent="-177800" algn="l">
              <a:spcBef>
                <a:spcPts val="0"/>
              </a:spcBef>
              <a:spcAft>
                <a:spcPts val="200"/>
              </a:spcAft>
              <a:buFont typeface="Wingdings" panose="05000000000000000000" pitchFamily="2" charset="2"/>
              <a:buChar char="l"/>
            </a:pPr>
            <a:r>
              <a:rPr lang="ja-JP" altLang="en-US" dirty="0">
                <a:latin typeface="+mn-ea"/>
                <a:ea typeface="+mn-ea"/>
                <a:cs typeface="Times New Roman" pitchFamily="18" charset="0"/>
              </a:rPr>
              <a:t>人脈作り（ゲストとして業界キーパーソン、参加各社間の交流）</a:t>
            </a:r>
          </a:p>
        </p:txBody>
      </p:sp>
      <p:sp>
        <p:nvSpPr>
          <p:cNvPr id="19" name="テキスト ボックス 18">
            <a:extLst>
              <a:ext uri="{FF2B5EF4-FFF2-40B4-BE49-F238E27FC236}">
                <a16:creationId xmlns:a16="http://schemas.microsoft.com/office/drawing/2014/main" id="{9A2A2382-48D2-EDB1-4A89-79951F1E4894}"/>
              </a:ext>
            </a:extLst>
          </p:cNvPr>
          <p:cNvSpPr txBox="1"/>
          <p:nvPr/>
        </p:nvSpPr>
        <p:spPr>
          <a:xfrm>
            <a:off x="1098655" y="7505848"/>
            <a:ext cx="5682661" cy="487313"/>
          </a:xfrm>
          <a:prstGeom prst="rect">
            <a:avLst/>
          </a:prstGeom>
          <a:solidFill>
            <a:schemeClr val="bg1"/>
          </a:solidFill>
        </p:spPr>
        <p:txBody>
          <a:bodyPr wrap="square" rtlCol="0">
            <a:spAutoFit/>
          </a:bodyPr>
          <a:lstStyle/>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a:ln>
                  <a:noFill/>
                </a:ln>
                <a:solidFill>
                  <a:srgbClr val="000000"/>
                </a:solidFill>
                <a:effectLst/>
                <a:uLnTx/>
                <a:uFillTx/>
                <a:latin typeface="+mn-ea"/>
                <a:ea typeface="+mn-ea"/>
                <a:cs typeface="Times New Roman" pitchFamily="18" charset="0"/>
              </a:rPr>
              <a:t>各月午後半日の研修形式、弊社講師から説明及び参加者との議論</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sz="1200">
                <a:solidFill>
                  <a:srgbClr val="000000"/>
                </a:solidFill>
                <a:latin typeface="+mn-ea"/>
                <a:ea typeface="+mn-ea"/>
                <a:cs typeface="Times New Roman" pitchFamily="18" charset="0"/>
              </a:rPr>
              <a:t>毎回テーマ毎のキーパーソンをお呼びして解説</a:t>
            </a:r>
            <a:endParaRPr kumimoji="0" lang="ja-JP" altLang="en-US" sz="1200" b="0" i="0" u="none" strike="noStrike" kern="1200" cap="none" spc="0" normalizeH="0" baseline="0" noProof="0" dirty="0">
              <a:ln>
                <a:noFill/>
              </a:ln>
              <a:solidFill>
                <a:srgbClr val="000000"/>
              </a:solidFill>
              <a:effectLst/>
              <a:uLnTx/>
              <a:uFillTx/>
              <a:latin typeface="+mn-ea"/>
              <a:ea typeface="+mn-ea"/>
              <a:cs typeface="Times New Roman" pitchFamily="18" charset="0"/>
            </a:endParaRPr>
          </a:p>
        </p:txBody>
      </p:sp>
      <p:sp>
        <p:nvSpPr>
          <p:cNvPr id="20" name="テキスト ボックス 19">
            <a:extLst>
              <a:ext uri="{FF2B5EF4-FFF2-40B4-BE49-F238E27FC236}">
                <a16:creationId xmlns:a16="http://schemas.microsoft.com/office/drawing/2014/main" id="{C0AD68B3-CDBF-AD68-56B4-8650A9DA9648}"/>
              </a:ext>
            </a:extLst>
          </p:cNvPr>
          <p:cNvSpPr txBox="1"/>
          <p:nvPr/>
        </p:nvSpPr>
        <p:spPr>
          <a:xfrm>
            <a:off x="1098655" y="8011414"/>
            <a:ext cx="5682661" cy="487313"/>
          </a:xfrm>
          <a:prstGeom prst="rect">
            <a:avLst/>
          </a:prstGeom>
          <a:solidFill>
            <a:schemeClr val="bg1"/>
          </a:solidFill>
        </p:spPr>
        <p:txBody>
          <a:bodyPr wrap="square" rtlCol="0">
            <a:spAutoFit/>
          </a:bodyPr>
          <a:lstStyle/>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原則毎月第３火曜日</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13:30</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17:00</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、その後</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19:00</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まで懇親会</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簡単な立食形式</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endPar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東京国際フォーラム</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詳細は参加人数によって決定</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endParaRPr kumimoji="1" lang="ja-JP" altLang="en-US" dirty="0"/>
          </a:p>
        </p:txBody>
      </p:sp>
      <p:sp>
        <p:nvSpPr>
          <p:cNvPr id="21" name="正方形/長方形 20">
            <a:extLst>
              <a:ext uri="{FF2B5EF4-FFF2-40B4-BE49-F238E27FC236}">
                <a16:creationId xmlns:a16="http://schemas.microsoft.com/office/drawing/2014/main" id="{372EE27A-7AF8-E670-EC49-A7AEB7A2CE5D}"/>
              </a:ext>
            </a:extLst>
          </p:cNvPr>
          <p:cNvSpPr/>
          <p:nvPr/>
        </p:nvSpPr>
        <p:spPr bwMode="auto">
          <a:xfrm>
            <a:off x="115936" y="7503276"/>
            <a:ext cx="938254" cy="995450"/>
          </a:xfrm>
          <a:prstGeom prst="rect">
            <a:avLst/>
          </a:prstGeom>
          <a:solidFill>
            <a:schemeClr val="bg1"/>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ja-JP" altLang="en-US"/>
              <a:t>形式</a:t>
            </a:r>
            <a:endParaRPr kumimoji="0" lang="ja-JP" altLang="en-US" sz="1200" b="0" i="0" u="none" strike="noStrike" cap="none" normalizeH="0" baseline="0">
              <a:ln>
                <a:noFill/>
              </a:ln>
              <a:solidFill>
                <a:schemeClr val="tx2"/>
              </a:solidFill>
              <a:effectLst/>
              <a:latin typeface="Arial" charset="0"/>
              <a:ea typeface="ＭＳ Ｐゴシック" pitchFamily="50" charset="-128"/>
              <a:cs typeface="Arial" charset="0"/>
            </a:endParaRPr>
          </a:p>
        </p:txBody>
      </p:sp>
      <p:sp>
        <p:nvSpPr>
          <p:cNvPr id="22" name="テキスト ボックス 21">
            <a:extLst>
              <a:ext uri="{FF2B5EF4-FFF2-40B4-BE49-F238E27FC236}">
                <a16:creationId xmlns:a16="http://schemas.microsoft.com/office/drawing/2014/main" id="{65A982A2-8E60-93EA-6711-E2CC330E9F3B}"/>
              </a:ext>
            </a:extLst>
          </p:cNvPr>
          <p:cNvSpPr txBox="1"/>
          <p:nvPr/>
        </p:nvSpPr>
        <p:spPr>
          <a:xfrm>
            <a:off x="1093371" y="6120792"/>
            <a:ext cx="5700989" cy="1243969"/>
          </a:xfrm>
          <a:prstGeom prst="rect">
            <a:avLst/>
          </a:prstGeom>
          <a:solidFill>
            <a:schemeClr val="accent2">
              <a:lumMod val="20000"/>
              <a:lumOff val="80000"/>
            </a:schemeClr>
          </a:solidFill>
        </p:spPr>
        <p:txBody>
          <a:bodyPr wrap="square" rtlCol="0" anchor="ctr" anchorCtr="0">
            <a:noAutofit/>
          </a:bodyPr>
          <a:lstStyle/>
          <a:p>
            <a:pPr marL="177800" marR="0" lvl="0" algn="l" defTabSz="914400" rtl="0" eaLnBrk="0" fontAlgn="base" latinLnBrk="0" hangingPunct="0">
              <a:lnSpc>
                <a:spcPct val="100000"/>
              </a:lnSpc>
              <a:spcBef>
                <a:spcPts val="0"/>
              </a:spcBef>
              <a:spcAft>
                <a:spcPts val="200"/>
              </a:spcAft>
              <a:buClr>
                <a:srgbClr val="000000"/>
              </a:buClr>
              <a:buSzTx/>
              <a:tabLst/>
              <a:defRPr/>
            </a:pPr>
            <a:r>
              <a:rPr lang="ja-JP" altLang="en-US" dirty="0">
                <a:solidFill>
                  <a:srgbClr val="000000"/>
                </a:solidFill>
                <a:latin typeface="+mn-ea"/>
                <a:ea typeface="+mn-ea"/>
                <a:cs typeface="Times New Roman" pitchFamily="18" charset="0"/>
              </a:rPr>
              <a:t>いずれも</a:t>
            </a:r>
            <a:r>
              <a:rPr lang="ja-JP" altLang="en-US" b="1" dirty="0">
                <a:solidFill>
                  <a:srgbClr val="000000"/>
                </a:solidFill>
                <a:latin typeface="+mn-ea"/>
                <a:ea typeface="+mn-ea"/>
                <a:cs typeface="Times New Roman" pitchFamily="18" charset="0"/>
              </a:rPr>
              <a:t>中堅クラス</a:t>
            </a:r>
            <a:r>
              <a:rPr lang="ja-JP" altLang="en-US" dirty="0">
                <a:solidFill>
                  <a:srgbClr val="000000"/>
                </a:solidFill>
                <a:latin typeface="+mn-ea"/>
                <a:ea typeface="+mn-ea"/>
                <a:cs typeface="Times New Roman" pitchFamily="18" charset="0"/>
              </a:rPr>
              <a:t>以上</a:t>
            </a:r>
            <a:endParaRPr lang="en-US" altLang="ja-JP" dirty="0">
              <a:solidFill>
                <a:srgbClr val="000000"/>
              </a:solidFill>
              <a:latin typeface="+mn-ea"/>
              <a:ea typeface="+mn-ea"/>
              <a:cs typeface="Times New Roman" pitchFamily="18" charset="0"/>
            </a:endParaRP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dirty="0">
                <a:solidFill>
                  <a:srgbClr val="000000"/>
                </a:solidFill>
                <a:latin typeface="+mn-ea"/>
                <a:ea typeface="+mn-ea"/>
                <a:cs typeface="Times New Roman" pitchFamily="18" charset="0"/>
              </a:rPr>
              <a:t>政策渉外部門</a:t>
            </a:r>
            <a:endParaRPr lang="en-US" altLang="ja-JP" dirty="0">
              <a:solidFill>
                <a:srgbClr val="000000"/>
              </a:solidFill>
              <a:latin typeface="+mn-ea"/>
              <a:ea typeface="+mn-ea"/>
              <a:cs typeface="Times New Roman" pitchFamily="18" charset="0"/>
            </a:endParaRPr>
          </a:p>
          <a:p>
            <a:pPr marL="355600" indent="-177800" algn="l">
              <a:spcBef>
                <a:spcPts val="0"/>
              </a:spcBef>
              <a:spcAft>
                <a:spcPts val="200"/>
              </a:spcAft>
              <a:buClr>
                <a:schemeClr val="tx1"/>
              </a:buClr>
              <a:buFont typeface="Wingdings" pitchFamily="2" charset="2"/>
              <a:buChar char="l"/>
            </a:pPr>
            <a:r>
              <a:rPr lang="ja-JP" altLang="en-US" dirty="0">
                <a:latin typeface="+mn-ea"/>
                <a:ea typeface="+mn-ea"/>
                <a:cs typeface="Times New Roman" pitchFamily="18" charset="0"/>
              </a:rPr>
              <a:t>企画部門</a:t>
            </a:r>
            <a:endParaRPr lang="en-US" altLang="ja-JP" dirty="0">
              <a:latin typeface="+mn-ea"/>
              <a:ea typeface="+mn-ea"/>
              <a:cs typeface="Times New Roman" pitchFamily="18" charset="0"/>
            </a:endParaRPr>
          </a:p>
          <a:p>
            <a:pPr marL="355600" indent="-177800" algn="l">
              <a:spcBef>
                <a:spcPts val="0"/>
              </a:spcBef>
              <a:spcAft>
                <a:spcPts val="200"/>
              </a:spcAft>
              <a:buClr>
                <a:schemeClr val="tx1"/>
              </a:buClr>
              <a:buFont typeface="Wingdings" pitchFamily="2" charset="2"/>
              <a:buChar char="l"/>
            </a:pPr>
            <a:r>
              <a:rPr lang="ja-JP" altLang="en-US" dirty="0">
                <a:latin typeface="+mn-ea"/>
                <a:ea typeface="+mn-ea"/>
                <a:cs typeface="Times New Roman" pitchFamily="18" charset="0"/>
              </a:rPr>
              <a:t>営業部門　等</a:t>
            </a:r>
          </a:p>
          <a:p>
            <a:pPr marL="355600" indent="-177800" algn="l">
              <a:spcBef>
                <a:spcPts val="0"/>
              </a:spcBef>
              <a:spcAft>
                <a:spcPts val="200"/>
              </a:spcAft>
              <a:buClr>
                <a:schemeClr val="tx1"/>
              </a:buClr>
            </a:pPr>
            <a:r>
              <a:rPr lang="en-US" altLang="ja-JP" dirty="0">
                <a:latin typeface="+mn-ea"/>
                <a:ea typeface="+mn-ea"/>
                <a:cs typeface="Times New Roman" pitchFamily="18" charset="0"/>
              </a:rPr>
              <a:t>※</a:t>
            </a:r>
            <a:r>
              <a:rPr lang="ja-JP" altLang="en-US" dirty="0">
                <a:latin typeface="+mn-ea"/>
                <a:ea typeface="+mn-ea"/>
                <a:cs typeface="Times New Roman" pitchFamily="18" charset="0"/>
              </a:rPr>
              <a:t>初級クラスや新たに公共分野に異動された方は、別途、</a:t>
            </a:r>
            <a:r>
              <a:rPr lang="ja-JP" altLang="en-US" b="1" dirty="0">
                <a:latin typeface="+mn-ea"/>
                <a:ea typeface="+mn-ea"/>
                <a:cs typeface="Times New Roman" pitchFamily="18" charset="0"/>
              </a:rPr>
              <a:t>「初級編ポジティブ・セリングセミナー」</a:t>
            </a:r>
            <a:r>
              <a:rPr lang="ja-JP" altLang="en-US" dirty="0">
                <a:latin typeface="+mn-ea"/>
                <a:ea typeface="+mn-ea"/>
                <a:cs typeface="Times New Roman" pitchFamily="18" charset="0"/>
              </a:rPr>
              <a:t>を受講ください。</a:t>
            </a:r>
          </a:p>
        </p:txBody>
      </p:sp>
      <p:sp>
        <p:nvSpPr>
          <p:cNvPr id="2" name="四角形: 角を丸くする 1">
            <a:extLst>
              <a:ext uri="{FF2B5EF4-FFF2-40B4-BE49-F238E27FC236}">
                <a16:creationId xmlns:a16="http://schemas.microsoft.com/office/drawing/2014/main" id="{CBF7F0B1-7357-20DC-C9F9-647D340A5394}"/>
              </a:ext>
            </a:extLst>
          </p:cNvPr>
          <p:cNvSpPr/>
          <p:nvPr/>
        </p:nvSpPr>
        <p:spPr bwMode="auto">
          <a:xfrm>
            <a:off x="2169994" y="1979032"/>
            <a:ext cx="2797791" cy="552507"/>
          </a:xfrm>
          <a:prstGeom prst="roundRect">
            <a:avLst/>
          </a:prstGeom>
          <a:solidFill>
            <a:schemeClr val="bg1"/>
          </a:solidFill>
          <a:ln w="9525"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ja-JP" altLang="en-US" sz="2400" b="1" i="0" u="none" strike="noStrike" cap="none" normalizeH="0" baseline="0" dirty="0">
                <a:ln>
                  <a:noFill/>
                </a:ln>
                <a:solidFill>
                  <a:srgbClr val="FF0000"/>
                </a:solidFill>
                <a:effectLst/>
                <a:latin typeface="Arial" charset="0"/>
                <a:ea typeface="ＭＳ Ｐゴシック" pitchFamily="50" charset="-128"/>
                <a:cs typeface="Arial" charset="0"/>
              </a:rPr>
              <a:t>テーマ案更新版</a:t>
            </a:r>
          </a:p>
        </p:txBody>
      </p:sp>
    </p:spTree>
    <p:extLst>
      <p:ext uri="{BB962C8B-B14F-4D97-AF65-F5344CB8AC3E}">
        <p14:creationId xmlns:p14="http://schemas.microsoft.com/office/powerpoint/2010/main" val="273094636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301"/>
        </a:solidFill>
        <a:effectLst/>
      </p:bgPr>
    </p:bg>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59E7A81E-1E0F-7C13-E9CB-6DD14060D152}"/>
              </a:ext>
            </a:extLst>
          </p:cNvPr>
          <p:cNvSpPr>
            <a:spLocks noChangeArrowheads="1"/>
          </p:cNvSpPr>
          <p:nvPr/>
        </p:nvSpPr>
        <p:spPr bwMode="auto">
          <a:xfrm>
            <a:off x="253274" y="200162"/>
            <a:ext cx="6294884" cy="307777"/>
          </a:xfrm>
          <a:prstGeom prst="rect">
            <a:avLst/>
          </a:prstGeom>
          <a:noFill/>
          <a:ln>
            <a:noFill/>
          </a:ln>
        </p:spPr>
        <p:txBody>
          <a:bodyPr wrap="square" lIns="180000" tIns="0" rIns="0" bIns="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ja-JP" altLang="en-US" sz="2000" b="1" i="0" strike="noStrike" kern="1200" cap="none" spc="0" normalizeH="0" baseline="0" noProof="0" dirty="0">
                <a:ln>
                  <a:noFill/>
                </a:ln>
                <a:solidFill>
                  <a:schemeClr val="tx1"/>
                </a:solidFill>
                <a:effectLst/>
                <a:uLnTx/>
                <a:uFillTx/>
                <a:latin typeface="ＭＳ Ｐゴシック"/>
                <a:ea typeface="ＭＳ Ｐゴシック"/>
                <a:cs typeface="Arial" charset="0"/>
              </a:rPr>
              <a:t>中・上級編</a:t>
            </a:r>
            <a:r>
              <a:rPr kumimoji="0" lang="en-US" altLang="ja-JP" sz="2000" b="1" i="0" strike="noStrike" kern="1200" cap="none" spc="0" normalizeH="0" baseline="0" noProof="0" dirty="0">
                <a:ln>
                  <a:noFill/>
                </a:ln>
                <a:solidFill>
                  <a:schemeClr val="tx1"/>
                </a:solidFill>
                <a:effectLst/>
                <a:uLnTx/>
                <a:uFillTx/>
                <a:latin typeface="ＭＳ Ｐゴシック"/>
                <a:ea typeface="ＭＳ Ｐゴシック"/>
                <a:cs typeface="Arial" charset="0"/>
              </a:rPr>
              <a:t>2025</a:t>
            </a:r>
            <a:r>
              <a:rPr kumimoji="0" lang="ja-JP" altLang="en-US" sz="2000" b="1" i="0" strike="noStrike" kern="1200" cap="none" spc="0" normalizeH="0" baseline="0" noProof="0" dirty="0">
                <a:ln>
                  <a:noFill/>
                </a:ln>
                <a:solidFill>
                  <a:schemeClr val="tx1"/>
                </a:solidFill>
                <a:effectLst/>
                <a:uLnTx/>
                <a:uFillTx/>
                <a:latin typeface="ＭＳ Ｐゴシック"/>
                <a:ea typeface="ＭＳ Ｐゴシック"/>
                <a:cs typeface="Arial" charset="0"/>
              </a:rPr>
              <a:t>年度デジタル政策研究会のご案内</a:t>
            </a:r>
          </a:p>
        </p:txBody>
      </p:sp>
      <p:sp>
        <p:nvSpPr>
          <p:cNvPr id="11" name="正方形/長方形 10">
            <a:extLst>
              <a:ext uri="{FF2B5EF4-FFF2-40B4-BE49-F238E27FC236}">
                <a16:creationId xmlns:a16="http://schemas.microsoft.com/office/drawing/2014/main" id="{4100E876-3C5A-1FE1-1ADD-81CA40F96FA3}"/>
              </a:ext>
            </a:extLst>
          </p:cNvPr>
          <p:cNvSpPr/>
          <p:nvPr/>
        </p:nvSpPr>
        <p:spPr bwMode="auto">
          <a:xfrm>
            <a:off x="102820" y="746025"/>
            <a:ext cx="729693" cy="553998"/>
          </a:xfrm>
          <a:prstGeom prst="rect">
            <a:avLst/>
          </a:prstGeom>
          <a:solidFill>
            <a:srgbClr val="FFFFCC"/>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lang="ja-JP" altLang="en-US" dirty="0">
                <a:solidFill>
                  <a:srgbClr val="000000"/>
                </a:solidFill>
              </a:rPr>
              <a:t>費用</a:t>
            </a:r>
            <a:endParaRPr kumimoji="0"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Arial" charset="0"/>
            </a:endParaRPr>
          </a:p>
        </p:txBody>
      </p:sp>
      <p:sp>
        <p:nvSpPr>
          <p:cNvPr id="12" name="テキスト ボックス 11">
            <a:extLst>
              <a:ext uri="{FF2B5EF4-FFF2-40B4-BE49-F238E27FC236}">
                <a16:creationId xmlns:a16="http://schemas.microsoft.com/office/drawing/2014/main" id="{FB96848B-5BC8-4AF0-0EA4-686BA8F0BF23}"/>
              </a:ext>
            </a:extLst>
          </p:cNvPr>
          <p:cNvSpPr txBox="1"/>
          <p:nvPr/>
        </p:nvSpPr>
        <p:spPr>
          <a:xfrm>
            <a:off x="928048" y="748884"/>
            <a:ext cx="5842499" cy="553998"/>
          </a:xfrm>
          <a:prstGeom prst="rect">
            <a:avLst/>
          </a:prstGeom>
          <a:solidFill>
            <a:srgbClr val="FFFFCC"/>
          </a:solidFill>
        </p:spPr>
        <p:txBody>
          <a:bodyPr wrap="square" rtlCol="0">
            <a:spAutoFit/>
          </a:bodyPr>
          <a:lstStyle/>
          <a:p>
            <a:pPr marL="171450" marR="0" lvl="0" indent="-171450" algn="l" defTabSz="914400" rtl="0" eaLnBrk="0" fontAlgn="base" latinLnBrk="0" hangingPunct="0">
              <a:lnSpc>
                <a:spcPct val="100000"/>
              </a:lnSpc>
              <a:spcBef>
                <a:spcPct val="50000"/>
              </a:spcBef>
              <a:spcAft>
                <a:spcPct val="0"/>
              </a:spcAft>
              <a:buClrTx/>
              <a:buSzTx/>
              <a:buFont typeface="Wingdings" panose="05000000000000000000" pitchFamily="2" charset="2"/>
              <a:buChar char="l"/>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年間</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50</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万円</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人 </a:t>
            </a:r>
            <a:r>
              <a:rPr lang="en-US" altLang="ja-JP" b="1" dirty="0">
                <a:solidFill>
                  <a:srgbClr val="000000"/>
                </a:solidFill>
                <a:latin typeface="ＭＳ Ｐゴシック"/>
                <a:ea typeface="ＭＳ Ｐゴシック"/>
                <a:cs typeface="Times New Roman" pitchFamily="18" charset="0"/>
              </a:rPr>
              <a:t>(</a:t>
            </a:r>
            <a:r>
              <a:rPr lang="ja-JP" altLang="en-US" b="1" dirty="0">
                <a:solidFill>
                  <a:srgbClr val="000000"/>
                </a:solidFill>
                <a:latin typeface="ＭＳ Ｐゴシック"/>
                <a:ea typeface="ＭＳ Ｐゴシック"/>
                <a:cs typeface="Times New Roman" pitchFamily="18" charset="0"/>
              </a:rPr>
              <a:t>消費税別</a:t>
            </a:r>
            <a:r>
              <a:rPr lang="en-US" altLang="ja-JP" b="1" dirty="0">
                <a:solidFill>
                  <a:srgbClr val="000000"/>
                </a:solidFill>
                <a:latin typeface="ＭＳ Ｐゴシック"/>
                <a:ea typeface="ＭＳ Ｐゴシック"/>
                <a:cs typeface="Times New Roman" pitchFamily="18" charset="0"/>
              </a:rPr>
              <a:t>)</a:t>
            </a:r>
            <a:endPar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1450" marR="0" lvl="0" indent="-171450" algn="l" defTabSz="914400" rtl="0" eaLnBrk="0" fontAlgn="base" latinLnBrk="0" hangingPunct="0">
              <a:lnSpc>
                <a:spcPct val="100000"/>
              </a:lnSpc>
              <a:spcBef>
                <a:spcPct val="50000"/>
              </a:spcBef>
              <a:spcAft>
                <a:spcPct val="0"/>
              </a:spcAft>
              <a:buClrTx/>
              <a:buSzTx/>
              <a:buFont typeface="Wingdings" panose="05000000000000000000" pitchFamily="2" charset="2"/>
              <a:buChar char="l"/>
              <a:tabLst/>
              <a:defRPr/>
            </a:pPr>
            <a:r>
              <a:rPr lang="ja-JP" altLang="en-US" dirty="0">
                <a:solidFill>
                  <a:srgbClr val="000000"/>
                </a:solidFill>
                <a:latin typeface="ＭＳ Ｐゴシック"/>
                <a:ea typeface="ＭＳ Ｐゴシック"/>
                <a:cs typeface="Times New Roman" pitchFamily="18" charset="0"/>
              </a:rPr>
              <a:t>特定テーマに関する都度参加 </a:t>
            </a:r>
            <a:r>
              <a:rPr lang="en-US" altLang="ja-JP" b="1" dirty="0">
                <a:solidFill>
                  <a:srgbClr val="000000"/>
                </a:solidFill>
                <a:latin typeface="ＭＳ Ｐゴシック"/>
                <a:ea typeface="ＭＳ Ｐゴシック"/>
                <a:cs typeface="Times New Roman" pitchFamily="18" charset="0"/>
              </a:rPr>
              <a:t>: 8</a:t>
            </a:r>
            <a:r>
              <a:rPr lang="ja-JP" altLang="en-US" b="1" dirty="0">
                <a:solidFill>
                  <a:srgbClr val="000000"/>
                </a:solidFill>
                <a:latin typeface="ＭＳ Ｐゴシック"/>
                <a:ea typeface="ＭＳ Ｐゴシック"/>
                <a:cs typeface="Times New Roman" pitchFamily="18" charset="0"/>
              </a:rPr>
              <a:t>万円</a:t>
            </a:r>
            <a:r>
              <a:rPr lang="en-US" altLang="ja-JP" b="1" dirty="0">
                <a:solidFill>
                  <a:srgbClr val="000000"/>
                </a:solidFill>
                <a:latin typeface="ＭＳ Ｐゴシック"/>
                <a:ea typeface="ＭＳ Ｐゴシック"/>
                <a:cs typeface="Times New Roman" pitchFamily="18" charset="0"/>
              </a:rPr>
              <a:t>/</a:t>
            </a:r>
            <a:r>
              <a:rPr lang="ja-JP" altLang="en-US" b="1" dirty="0">
                <a:solidFill>
                  <a:srgbClr val="000000"/>
                </a:solidFill>
                <a:latin typeface="ＭＳ Ｐゴシック"/>
                <a:ea typeface="ＭＳ Ｐゴシック"/>
                <a:cs typeface="Times New Roman" pitchFamily="18" charset="0"/>
              </a:rPr>
              <a:t>月</a:t>
            </a:r>
            <a:r>
              <a:rPr lang="en-US" altLang="ja-JP" b="1" dirty="0">
                <a:solidFill>
                  <a:srgbClr val="000000"/>
                </a:solidFill>
                <a:latin typeface="ＭＳ Ｐゴシック"/>
                <a:ea typeface="ＭＳ Ｐゴシック"/>
                <a:cs typeface="Times New Roman" pitchFamily="18" charset="0"/>
              </a:rPr>
              <a:t>(</a:t>
            </a:r>
            <a:r>
              <a:rPr lang="ja-JP" altLang="en-US" b="1" dirty="0">
                <a:solidFill>
                  <a:srgbClr val="000000"/>
                </a:solidFill>
                <a:latin typeface="ＭＳ Ｐゴシック"/>
                <a:ea typeface="ＭＳ Ｐゴシック"/>
                <a:cs typeface="Times New Roman" pitchFamily="18" charset="0"/>
              </a:rPr>
              <a:t>消費税別　</a:t>
            </a:r>
            <a:r>
              <a:rPr lang="en-US" altLang="ja-JP" b="1" dirty="0">
                <a:solidFill>
                  <a:srgbClr val="000000"/>
                </a:solidFill>
                <a:latin typeface="ＭＳ Ｐゴシック"/>
                <a:ea typeface="ＭＳ Ｐゴシック"/>
                <a:cs typeface="Times New Roman" pitchFamily="18" charset="0"/>
              </a:rPr>
              <a:t>(</a:t>
            </a:r>
            <a:r>
              <a:rPr lang="ja-JP" altLang="en-US" b="1" dirty="0">
                <a:solidFill>
                  <a:srgbClr val="000000"/>
                </a:solidFill>
                <a:latin typeface="ＭＳ Ｐゴシック"/>
                <a:ea typeface="ＭＳ Ｐゴシック"/>
                <a:cs typeface="Times New Roman" pitchFamily="18" charset="0"/>
              </a:rPr>
              <a:t>いつでも申込可能</a:t>
            </a:r>
            <a:r>
              <a:rPr lang="en-US" altLang="ja-JP" b="1" dirty="0">
                <a:solidFill>
                  <a:srgbClr val="000000"/>
                </a:solidFill>
                <a:latin typeface="ＭＳ Ｐゴシック"/>
                <a:ea typeface="ＭＳ Ｐゴシック"/>
                <a:cs typeface="Times New Roman" pitchFamily="18" charset="0"/>
              </a:rPr>
              <a:t>)</a:t>
            </a:r>
            <a:endParaRPr lang="ja-JP" altLang="en-US" b="1" dirty="0">
              <a:solidFill>
                <a:srgbClr val="000000"/>
              </a:solidFill>
              <a:latin typeface="ＭＳ Ｐゴシック"/>
              <a:ea typeface="ＭＳ Ｐゴシック"/>
              <a:cs typeface="Times New Roman" pitchFamily="18" charset="0"/>
            </a:endParaRPr>
          </a:p>
        </p:txBody>
      </p:sp>
      <p:sp>
        <p:nvSpPr>
          <p:cNvPr id="13" name="正方形/長方形 12">
            <a:extLst>
              <a:ext uri="{FF2B5EF4-FFF2-40B4-BE49-F238E27FC236}">
                <a16:creationId xmlns:a16="http://schemas.microsoft.com/office/drawing/2014/main" id="{5CE337CC-4F12-532F-9882-5D1D1F860C29}"/>
              </a:ext>
            </a:extLst>
          </p:cNvPr>
          <p:cNvSpPr/>
          <p:nvPr/>
        </p:nvSpPr>
        <p:spPr bwMode="auto">
          <a:xfrm>
            <a:off x="102821" y="4324098"/>
            <a:ext cx="719634" cy="1448899"/>
          </a:xfrm>
          <a:prstGeom prst="rect">
            <a:avLst/>
          </a:prstGeom>
          <a:solidFill>
            <a:schemeClr val="accent5">
              <a:lumMod val="90000"/>
            </a:schemeClr>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lang="ja-JP" altLang="en-US" dirty="0">
                <a:solidFill>
                  <a:srgbClr val="000000"/>
                </a:solidFill>
              </a:rPr>
              <a:t>申込／請求</a:t>
            </a:r>
            <a:endParaRPr kumimoji="0"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Arial" charset="0"/>
            </a:endParaRPr>
          </a:p>
        </p:txBody>
      </p:sp>
      <p:sp>
        <p:nvSpPr>
          <p:cNvPr id="16" name="正方形/長方形 15">
            <a:extLst>
              <a:ext uri="{FF2B5EF4-FFF2-40B4-BE49-F238E27FC236}">
                <a16:creationId xmlns:a16="http://schemas.microsoft.com/office/drawing/2014/main" id="{C7C30595-5AFA-983E-98CB-761EB950F14F}"/>
              </a:ext>
            </a:extLst>
          </p:cNvPr>
          <p:cNvSpPr/>
          <p:nvPr/>
        </p:nvSpPr>
        <p:spPr bwMode="auto">
          <a:xfrm>
            <a:off x="102821" y="5929726"/>
            <a:ext cx="719634" cy="3150434"/>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lang="ja-JP" altLang="en-US" dirty="0">
                <a:solidFill>
                  <a:srgbClr val="000000"/>
                </a:solidFill>
              </a:rPr>
              <a:t>講師紹介</a:t>
            </a:r>
            <a:endParaRPr kumimoji="0"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Arial" charset="0"/>
            </a:endParaRPr>
          </a:p>
        </p:txBody>
      </p:sp>
      <p:sp>
        <p:nvSpPr>
          <p:cNvPr id="18" name="テキスト ボックス 17">
            <a:extLst>
              <a:ext uri="{FF2B5EF4-FFF2-40B4-BE49-F238E27FC236}">
                <a16:creationId xmlns:a16="http://schemas.microsoft.com/office/drawing/2014/main" id="{A683A674-3C45-7C5D-71A4-111E9132C54B}"/>
              </a:ext>
            </a:extLst>
          </p:cNvPr>
          <p:cNvSpPr txBox="1"/>
          <p:nvPr/>
        </p:nvSpPr>
        <p:spPr>
          <a:xfrm>
            <a:off x="927726" y="4324098"/>
            <a:ext cx="5853592" cy="1448900"/>
          </a:xfrm>
          <a:prstGeom prst="rect">
            <a:avLst/>
          </a:prstGeom>
          <a:solidFill>
            <a:schemeClr val="accent5">
              <a:lumMod val="90000"/>
            </a:schemeClr>
          </a:solidFill>
        </p:spPr>
        <p:txBody>
          <a:bodyPr wrap="square" rtlCol="0" anchor="ctr" anchorCtr="0">
            <a:noAutofit/>
          </a:bodyPr>
          <a:lstStyle/>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dirty="0">
                <a:solidFill>
                  <a:srgbClr val="000000"/>
                </a:solidFill>
                <a:latin typeface="ＭＳ Ｐゴシック"/>
                <a:ea typeface="ＭＳ Ｐゴシック"/>
                <a:cs typeface="Times New Roman" pitchFamily="18" charset="0"/>
              </a:rPr>
              <a:t>お申し込みは、添付申込書記入の上、</a:t>
            </a:r>
            <a:r>
              <a:rPr lang="en-US" altLang="ja-JP" dirty="0">
                <a:solidFill>
                  <a:srgbClr val="000000"/>
                </a:solidFill>
                <a:latin typeface="ＭＳ Ｐゴシック"/>
                <a:ea typeface="ＭＳ Ｐゴシック"/>
                <a:cs typeface="Times New Roman" pitchFamily="18" charset="0"/>
              </a:rPr>
              <a:t>Fax</a:t>
            </a:r>
            <a:r>
              <a:rPr lang="ja-JP" altLang="en-US" dirty="0">
                <a:solidFill>
                  <a:srgbClr val="000000"/>
                </a:solidFill>
                <a:latin typeface="ＭＳ Ｐゴシック"/>
                <a:ea typeface="ＭＳ Ｐゴシック"/>
                <a:cs typeface="Times New Roman" pitchFamily="18" charset="0"/>
              </a:rPr>
              <a:t>又は</a:t>
            </a:r>
            <a:r>
              <a:rPr lang="en-US" altLang="ja-JP" dirty="0">
                <a:solidFill>
                  <a:srgbClr val="000000"/>
                </a:solidFill>
                <a:latin typeface="ＭＳ Ｐゴシック"/>
                <a:ea typeface="ＭＳ Ｐゴシック"/>
                <a:cs typeface="Times New Roman" pitchFamily="18" charset="0"/>
              </a:rPr>
              <a:t>ifcps@interfusion.jp</a:t>
            </a:r>
            <a:r>
              <a:rPr lang="ja-JP" altLang="en-US" dirty="0">
                <a:solidFill>
                  <a:srgbClr val="000000"/>
                </a:solidFill>
                <a:latin typeface="ＭＳ Ｐゴシック"/>
                <a:ea typeface="ＭＳ Ｐゴシック"/>
                <a:cs typeface="Times New Roman" pitchFamily="18" charset="0"/>
              </a:rPr>
              <a:t>へメール</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dirty="0">
                <a:solidFill>
                  <a:srgbClr val="000000"/>
                </a:solidFill>
                <a:latin typeface="ＭＳ Ｐゴシック"/>
                <a:ea typeface="ＭＳ Ｐゴシック"/>
                <a:cs typeface="Times New Roman" pitchFamily="18" charset="0"/>
              </a:rPr>
              <a:t>特に受講票等はありません。お申し込み後、そのまま会場にお越しください。</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dirty="0">
                <a:solidFill>
                  <a:srgbClr val="000000"/>
                </a:solidFill>
                <a:latin typeface="ＭＳ Ｐゴシック"/>
                <a:ea typeface="ＭＳ Ｐゴシック"/>
                <a:cs typeface="Times New Roman" pitchFamily="18" charset="0"/>
              </a:rPr>
              <a:t>受付にて、受講者確認をいたします。名刺をお持ちください。</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dirty="0">
                <a:solidFill>
                  <a:srgbClr val="000000"/>
                </a:solidFill>
                <a:latin typeface="ＭＳ Ｐゴシック"/>
                <a:ea typeface="ＭＳ Ｐゴシック"/>
                <a:cs typeface="Times New Roman" pitchFamily="18" charset="0"/>
              </a:rPr>
              <a:t>当日は、</a:t>
            </a:r>
            <a:r>
              <a:rPr lang="en-US" altLang="ja-JP" dirty="0">
                <a:solidFill>
                  <a:srgbClr val="000000"/>
                </a:solidFill>
                <a:latin typeface="ＭＳ Ｐゴシック"/>
                <a:ea typeface="ＭＳ Ｐゴシック"/>
                <a:cs typeface="Times New Roman" pitchFamily="18" charset="0"/>
              </a:rPr>
              <a:t>13:30</a:t>
            </a:r>
            <a:r>
              <a:rPr lang="ja-JP" altLang="en-US" dirty="0">
                <a:solidFill>
                  <a:srgbClr val="000000"/>
                </a:solidFill>
                <a:latin typeface="ＭＳ Ｐゴシック"/>
                <a:ea typeface="ＭＳ Ｐゴシック"/>
                <a:cs typeface="Times New Roman" pitchFamily="18" charset="0"/>
              </a:rPr>
              <a:t>スタート、</a:t>
            </a:r>
            <a:r>
              <a:rPr lang="en-US" altLang="ja-JP" dirty="0">
                <a:solidFill>
                  <a:srgbClr val="000000"/>
                </a:solidFill>
                <a:latin typeface="ＭＳ Ｐゴシック"/>
                <a:ea typeface="ＭＳ Ｐゴシック"/>
                <a:cs typeface="Times New Roman" pitchFamily="18" charset="0"/>
              </a:rPr>
              <a:t>13:00</a:t>
            </a:r>
            <a:r>
              <a:rPr lang="ja-JP" altLang="en-US" dirty="0">
                <a:solidFill>
                  <a:srgbClr val="000000"/>
                </a:solidFill>
                <a:latin typeface="ＭＳ Ｐゴシック"/>
                <a:ea typeface="ＭＳ Ｐゴシック"/>
                <a:cs typeface="Times New Roman" pitchFamily="18" charset="0"/>
              </a:rPr>
              <a:t>受付開始</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lang="ja-JP" altLang="en-US" dirty="0">
                <a:solidFill>
                  <a:srgbClr val="000000"/>
                </a:solidFill>
                <a:latin typeface="ＭＳ Ｐゴシック"/>
                <a:ea typeface="ＭＳ Ｐゴシック"/>
                <a:cs typeface="Times New Roman" pitchFamily="18" charset="0"/>
              </a:rPr>
              <a:t>お申込み後、</a:t>
            </a:r>
            <a:r>
              <a:rPr lang="en-US" altLang="ja-JP" dirty="0">
                <a:solidFill>
                  <a:srgbClr val="000000"/>
                </a:solidFill>
                <a:latin typeface="ＭＳ Ｐゴシック"/>
                <a:ea typeface="ＭＳ Ｐゴシック"/>
                <a:cs typeface="Times New Roman" pitchFamily="18" charset="0"/>
              </a:rPr>
              <a:t>5</a:t>
            </a:r>
            <a:r>
              <a:rPr lang="ja-JP" altLang="en-US" dirty="0">
                <a:solidFill>
                  <a:srgbClr val="000000"/>
                </a:solidFill>
                <a:latin typeface="ＭＳ Ｐゴシック"/>
                <a:ea typeface="ＭＳ Ｐゴシック"/>
                <a:cs typeface="Times New Roman" pitchFamily="18" charset="0"/>
              </a:rPr>
              <a:t>月以降に弊社より請求書発行</a:t>
            </a:r>
          </a:p>
        </p:txBody>
      </p:sp>
      <p:sp>
        <p:nvSpPr>
          <p:cNvPr id="19" name="テキスト ボックス 18">
            <a:extLst>
              <a:ext uri="{FF2B5EF4-FFF2-40B4-BE49-F238E27FC236}">
                <a16:creationId xmlns:a16="http://schemas.microsoft.com/office/drawing/2014/main" id="{9A2A2382-48D2-EDB1-4A89-79951F1E4894}"/>
              </a:ext>
            </a:extLst>
          </p:cNvPr>
          <p:cNvSpPr txBox="1"/>
          <p:nvPr/>
        </p:nvSpPr>
        <p:spPr>
          <a:xfrm>
            <a:off x="927725" y="1404371"/>
            <a:ext cx="5853592" cy="276999"/>
          </a:xfrm>
          <a:prstGeom prst="rect">
            <a:avLst/>
          </a:prstGeom>
          <a:solidFill>
            <a:schemeClr val="bg1"/>
          </a:solidFill>
        </p:spPr>
        <p:txBody>
          <a:bodyPr wrap="square" rtlCol="0">
            <a:spAutoFit/>
          </a:bodyPr>
          <a:lstStyle/>
          <a:p>
            <a:pPr marR="0" lvl="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原則以下の通り設定しますが、新たな政策や補正予算、政治動向によって変更あり</a:t>
            </a:r>
          </a:p>
        </p:txBody>
      </p:sp>
      <p:sp>
        <p:nvSpPr>
          <p:cNvPr id="20" name="テキスト ボックス 19">
            <a:extLst>
              <a:ext uri="{FF2B5EF4-FFF2-40B4-BE49-F238E27FC236}">
                <a16:creationId xmlns:a16="http://schemas.microsoft.com/office/drawing/2014/main" id="{C0AD68B3-CDBF-AD68-56B4-8650A9DA9648}"/>
              </a:ext>
            </a:extLst>
          </p:cNvPr>
          <p:cNvSpPr txBox="1"/>
          <p:nvPr/>
        </p:nvSpPr>
        <p:spPr>
          <a:xfrm>
            <a:off x="928189" y="1767549"/>
            <a:ext cx="5837690" cy="461665"/>
          </a:xfrm>
          <a:prstGeom prst="rect">
            <a:avLst/>
          </a:prstGeom>
          <a:solidFill>
            <a:schemeClr val="bg1"/>
          </a:solidFill>
        </p:spPr>
        <p:txBody>
          <a:bodyPr wrap="square" rtlCol="0">
            <a:spAutoFit/>
          </a:bodyPr>
          <a:lstStyle/>
          <a:p>
            <a:pPr marL="95250" marR="0" lvl="0" indent="-95250" algn="l" defTabSz="914400" rtl="0" eaLnBrk="0" fontAlgn="base" latinLnBrk="0" hangingPunct="0">
              <a:lnSpc>
                <a:spcPct val="100000"/>
              </a:lnSpc>
              <a:spcBef>
                <a:spcPts val="0"/>
              </a:spcBef>
              <a:spcAft>
                <a:spcPts val="200"/>
              </a:spcAft>
              <a:buClr>
                <a:srgbClr val="000000"/>
              </a:buClr>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参加者より希望を募り、</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テーマを追加</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例</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 </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ヘルスケア、防災、教育、スマートシティ、モビリティ等</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p>
        </p:txBody>
      </p:sp>
      <p:sp>
        <p:nvSpPr>
          <p:cNvPr id="21" name="正方形/長方形 20">
            <a:extLst>
              <a:ext uri="{FF2B5EF4-FFF2-40B4-BE49-F238E27FC236}">
                <a16:creationId xmlns:a16="http://schemas.microsoft.com/office/drawing/2014/main" id="{372EE27A-7AF8-E670-EC49-A7AEB7A2CE5D}"/>
              </a:ext>
            </a:extLst>
          </p:cNvPr>
          <p:cNvSpPr/>
          <p:nvPr/>
        </p:nvSpPr>
        <p:spPr bwMode="auto">
          <a:xfrm>
            <a:off x="115936" y="1401799"/>
            <a:ext cx="719634" cy="2790001"/>
          </a:xfrm>
          <a:prstGeom prst="rect">
            <a:avLst/>
          </a:prstGeom>
          <a:solidFill>
            <a:schemeClr val="bg1"/>
          </a:solid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lang="ja-JP" altLang="en-US" dirty="0">
                <a:solidFill>
                  <a:srgbClr val="000000"/>
                </a:solidFill>
              </a:rPr>
              <a:t>テーマ案</a:t>
            </a:r>
            <a:endParaRPr kumimoji="0"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Arial" charset="0"/>
            </a:endParaRPr>
          </a:p>
        </p:txBody>
      </p:sp>
      <p:sp>
        <p:nvSpPr>
          <p:cNvPr id="22" name="テキスト ボックス 21">
            <a:extLst>
              <a:ext uri="{FF2B5EF4-FFF2-40B4-BE49-F238E27FC236}">
                <a16:creationId xmlns:a16="http://schemas.microsoft.com/office/drawing/2014/main" id="{65A982A2-8E60-93EA-6711-E2CC330E9F3B}"/>
              </a:ext>
            </a:extLst>
          </p:cNvPr>
          <p:cNvSpPr txBox="1"/>
          <p:nvPr/>
        </p:nvSpPr>
        <p:spPr>
          <a:xfrm>
            <a:off x="928138" y="5929725"/>
            <a:ext cx="5837740" cy="3164745"/>
          </a:xfrm>
          <a:prstGeom prst="rect">
            <a:avLst/>
          </a:prstGeom>
          <a:solidFill>
            <a:schemeClr val="accent2">
              <a:lumMod val="20000"/>
              <a:lumOff val="80000"/>
            </a:schemeClr>
          </a:solidFill>
        </p:spPr>
        <p:txBody>
          <a:bodyPr wrap="square" rtlCol="0" anchor="t" anchorCtr="0">
            <a:noAutofit/>
          </a:bodyPr>
          <a:lstStyle/>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奥井規晶（弊社代表取締役会長）</a:t>
            </a:r>
            <a:b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b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日本ＩＢＭ、ボストン・コンサルティング・グループ、</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アーサー・Ｄ・リトル、ベリングポイント等を経て、</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2004</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年に独立。早稲田大学大学院ビジネス</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スクール客員教授を経て現在にいたる。</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数々の戦略コンサル案件や官公庁案件、</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自民党</a:t>
            </a:r>
            <a:r>
              <a:rPr lang="ja-JP" altLang="en-US">
                <a:solidFill>
                  <a:srgbClr val="000000"/>
                </a:solidFill>
                <a:latin typeface="ＭＳ Ｐゴシック"/>
                <a:ea typeface="ＭＳ Ｐゴシック"/>
                <a:cs typeface="Times New Roman" pitchFamily="18" charset="0"/>
              </a:rPr>
              <a:t>デジタル</a:t>
            </a:r>
            <a:r>
              <a:rPr kumimoji="0" lang="ja-JP" altLang="en-US" sz="1200" b="0" i="0" u="none" strike="noStrike" kern="1200" cap="none" spc="0" normalizeH="0" baseline="0" noProof="0">
                <a:ln>
                  <a:noFill/>
                </a:ln>
                <a:solidFill>
                  <a:srgbClr val="000000"/>
                </a:solidFill>
                <a:effectLst/>
                <a:uLnTx/>
                <a:uFillTx/>
                <a:latin typeface="ＭＳ Ｐゴシック"/>
                <a:ea typeface="ＭＳ Ｐゴシック"/>
                <a:cs typeface="Times New Roman" pitchFamily="18" charset="0"/>
              </a:rPr>
              <a:t>政策</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の支援に携わる。</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著作、ＴＶ・ラジオ出演多数。</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1422</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ラジオ日本毎週木曜</a:t>
            </a:r>
            <a:r>
              <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7:17-7:58</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「奥井規晶</a:t>
            </a:r>
            <a:endParaRPr kumimoji="0"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のニュースいいたい放題！」レギュラー出演中。</a:t>
            </a:r>
          </a:p>
          <a:p>
            <a:pPr marL="177800"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（主な役職）</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株式会社インターフュージョン・コンサルティング代表取締役会長</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一般社団法人データ社会推進協議会代表理事・理事長</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一般社団法人キューバ・シガー教育協会会長</a:t>
            </a:r>
          </a:p>
          <a:p>
            <a:pPr marL="355600" marR="0" lvl="0" indent="-177800" algn="l" defTabSz="914400" rtl="0" eaLnBrk="0" fontAlgn="base" latinLnBrk="0" hangingPunct="0">
              <a:lnSpc>
                <a:spcPct val="100000"/>
              </a:lnSpc>
              <a:spcBef>
                <a:spcPts val="0"/>
              </a:spcBef>
              <a:spcAft>
                <a:spcPts val="200"/>
              </a:spcAft>
              <a:buClr>
                <a:srgbClr val="000000"/>
              </a:buClr>
              <a:buSzTx/>
              <a:buFont typeface="Wingdings"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経済同友会会員</a:t>
            </a:r>
          </a:p>
        </p:txBody>
      </p:sp>
      <p:sp>
        <p:nvSpPr>
          <p:cNvPr id="10" name="テキスト ボックス 9">
            <a:extLst>
              <a:ext uri="{FF2B5EF4-FFF2-40B4-BE49-F238E27FC236}">
                <a16:creationId xmlns:a16="http://schemas.microsoft.com/office/drawing/2014/main" id="{AD71266A-DD30-6E6E-07AE-5576B8F0DF1F}"/>
              </a:ext>
            </a:extLst>
          </p:cNvPr>
          <p:cNvSpPr txBox="1"/>
          <p:nvPr/>
        </p:nvSpPr>
        <p:spPr>
          <a:xfrm>
            <a:off x="927725" y="2863231"/>
            <a:ext cx="2961887" cy="1328569"/>
          </a:xfrm>
          <a:prstGeom prst="rect">
            <a:avLst/>
          </a:prstGeom>
          <a:solidFill>
            <a:schemeClr val="bg1"/>
          </a:solidFill>
        </p:spPr>
        <p:txBody>
          <a:bodyPr wrap="square" rtlCol="0">
            <a:spAutoFit/>
          </a:bodyPr>
          <a:lstStyle/>
          <a:p>
            <a:pPr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４月　参加者及び追加テーマ募集</a:t>
            </a:r>
            <a:endPar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355600" marR="0" lvl="0" indent="-355600" algn="l" defTabSz="914400" rtl="0" eaLnBrk="0" fontAlgn="base" latinLnBrk="0" hangingPunct="0">
              <a:lnSpc>
                <a:spcPct val="100000"/>
              </a:lnSpc>
              <a:spcBef>
                <a:spcPts val="0"/>
              </a:spcBef>
              <a:spcAft>
                <a:spcPts val="200"/>
              </a:spcAft>
              <a:buClr>
                <a:srgbClr val="000000"/>
              </a:buClr>
              <a:buSzTx/>
              <a:tabLst/>
              <a:defRPr/>
            </a:pP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5</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月　新法</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(AI/</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サイバー</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個情法</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)&amp;</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予算動向</a:t>
            </a:r>
          </a:p>
          <a:p>
            <a:pPr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６月　</a:t>
            </a:r>
            <a:r>
              <a:rPr kumimoji="0" lang="zh-TW"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新地創</a:t>
            </a:r>
            <a:r>
              <a:rPr kumimoji="0" lang="en-US" altLang="zh-TW"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&amp;</a:t>
            </a:r>
            <a:r>
              <a:rPr kumimoji="0" lang="zh-TW"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交付金動向</a:t>
            </a:r>
            <a:endPar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a:p>
            <a:pPr marL="355600" marR="0" lvl="0" indent="-35560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７月　自民党</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&amp;</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政府デジタル関連政策分析</a:t>
            </a:r>
          </a:p>
          <a:p>
            <a:pPr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８月　</a:t>
            </a:r>
            <a:r>
              <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AI&amp;</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サイバーセキュリティ政策動向</a:t>
            </a:r>
          </a:p>
          <a:p>
            <a:pPr marR="0" lvl="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９月　</a:t>
            </a:r>
            <a:r>
              <a:rPr kumimoji="0" lang="zh-TW"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概算要求分析、防災動向</a:t>
            </a:r>
            <a:endPar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p:txBody>
      </p:sp>
      <p:sp>
        <p:nvSpPr>
          <p:cNvPr id="14" name="テキスト ボックス 13">
            <a:extLst>
              <a:ext uri="{FF2B5EF4-FFF2-40B4-BE49-F238E27FC236}">
                <a16:creationId xmlns:a16="http://schemas.microsoft.com/office/drawing/2014/main" id="{33D023F4-0DD5-5F5A-3288-198AF7D7AF3D}"/>
              </a:ext>
            </a:extLst>
          </p:cNvPr>
          <p:cNvSpPr txBox="1"/>
          <p:nvPr/>
        </p:nvSpPr>
        <p:spPr>
          <a:xfrm>
            <a:off x="3889613" y="2866413"/>
            <a:ext cx="2876266" cy="1325387"/>
          </a:xfrm>
          <a:prstGeom prst="rect">
            <a:avLst/>
          </a:prstGeom>
          <a:solidFill>
            <a:schemeClr val="bg1"/>
          </a:solidFill>
        </p:spPr>
        <p:txBody>
          <a:bodyPr wrap="square" rtlCol="0">
            <a:noAutofit/>
          </a:bodyPr>
          <a:lstStyle/>
          <a:p>
            <a:pPr marL="450850" marR="0" lvl="0" indent="-45085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１０月　データ戦略、ウラノス動向</a:t>
            </a:r>
          </a:p>
          <a:p>
            <a:pPr marL="450850" marR="0" lvl="0" indent="-45085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１１月　ガバクラ、自治体標準化動向</a:t>
            </a:r>
          </a:p>
          <a:p>
            <a:pPr marL="450850" marR="0" lvl="0" indent="-45085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１２月　インフラ整備計画、デジタル全総動向分析</a:t>
            </a:r>
          </a:p>
          <a:p>
            <a:pPr marL="450850" marR="0" lvl="0" indent="-45085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　１月　予算案分析</a:t>
            </a:r>
          </a:p>
          <a:p>
            <a:pPr marL="450850" marR="0" lvl="0" indent="-450850" algn="l" defTabSz="914400" rtl="0" eaLnBrk="0" fontAlgn="base" latinLnBrk="0" hangingPunct="0">
              <a:lnSpc>
                <a:spcPct val="100000"/>
              </a:lnSpc>
              <a:spcBef>
                <a:spcPts val="0"/>
              </a:spcBef>
              <a:spcAft>
                <a:spcPts val="200"/>
              </a:spcAft>
              <a:buClr>
                <a:srgbClr val="000000"/>
              </a:buClr>
              <a:buSzTx/>
              <a:tabLst/>
              <a:defRPr/>
            </a:pP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　２月　デジタル政策動向のまとめ</a:t>
            </a:r>
          </a:p>
        </p:txBody>
      </p:sp>
      <p:sp>
        <p:nvSpPr>
          <p:cNvPr id="15" name="テキスト ボックス 14">
            <a:extLst>
              <a:ext uri="{FF2B5EF4-FFF2-40B4-BE49-F238E27FC236}">
                <a16:creationId xmlns:a16="http://schemas.microsoft.com/office/drawing/2014/main" id="{236BBD25-8C17-009D-4D6A-74C9674838E1}"/>
              </a:ext>
            </a:extLst>
          </p:cNvPr>
          <p:cNvSpPr txBox="1"/>
          <p:nvPr/>
        </p:nvSpPr>
        <p:spPr>
          <a:xfrm>
            <a:off x="928189" y="2325389"/>
            <a:ext cx="5837690" cy="461665"/>
          </a:xfrm>
          <a:prstGeom prst="rect">
            <a:avLst/>
          </a:prstGeom>
          <a:solidFill>
            <a:schemeClr val="bg1"/>
          </a:solidFill>
        </p:spPr>
        <p:txBody>
          <a:bodyPr wrap="square" rtlCol="0">
            <a:spAutoFit/>
          </a:bodyPr>
          <a:lstStyle/>
          <a:p>
            <a:pPr marL="95250" marR="0" lvl="0" indent="-95250" algn="l" defTabSz="914400" rtl="0" eaLnBrk="0" fontAlgn="base" latinLnBrk="0" hangingPunct="0">
              <a:lnSpc>
                <a:spcPct val="100000"/>
              </a:lnSpc>
              <a:spcBef>
                <a:spcPts val="0"/>
              </a:spcBef>
              <a:spcAft>
                <a:spcPts val="200"/>
              </a:spcAft>
              <a:buClr>
                <a:srgbClr val="000000"/>
              </a:buClr>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毎回、テーマに沿った</a:t>
            </a:r>
            <a:r>
              <a:rPr kumimoji="0"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キーパーソン</a:t>
            </a:r>
            <a:r>
              <a:rPr kumimoji="0"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rPr>
              <a:t>をお呼びしますので、ご都合により、日程が変化する場合があります。</a:t>
            </a:r>
            <a:endParaRPr kumimoji="0"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Times New Roman" pitchFamily="18" charset="0"/>
            </a:endParaRPr>
          </a:p>
        </p:txBody>
      </p:sp>
      <p:pic>
        <p:nvPicPr>
          <p:cNvPr id="23" name="図 22">
            <a:extLst>
              <a:ext uri="{FF2B5EF4-FFF2-40B4-BE49-F238E27FC236}">
                <a16:creationId xmlns:a16="http://schemas.microsoft.com/office/drawing/2014/main" id="{F8BBD8DE-4569-68B1-57CD-081B0C2DD992}"/>
              </a:ext>
            </a:extLst>
          </p:cNvPr>
          <p:cNvPicPr>
            <a:picLocks noChangeAspect="1"/>
          </p:cNvPicPr>
          <p:nvPr/>
        </p:nvPicPr>
        <p:blipFill>
          <a:blip r:embed="rId2"/>
          <a:stretch>
            <a:fillRect/>
          </a:stretch>
        </p:blipFill>
        <p:spPr>
          <a:xfrm>
            <a:off x="4517409" y="5929725"/>
            <a:ext cx="2237770" cy="1927369"/>
          </a:xfrm>
          <a:prstGeom prst="rect">
            <a:avLst/>
          </a:prstGeom>
        </p:spPr>
      </p:pic>
    </p:spTree>
    <p:extLst>
      <p:ext uri="{BB962C8B-B14F-4D97-AF65-F5344CB8AC3E}">
        <p14:creationId xmlns:p14="http://schemas.microsoft.com/office/powerpoint/2010/main" val="255110781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301"/>
        </a:solidFill>
        <a:effectLst/>
      </p:bgPr>
    </p:bg>
    <p:spTree>
      <p:nvGrpSpPr>
        <p:cNvPr id="1" name="">
          <a:extLst>
            <a:ext uri="{FF2B5EF4-FFF2-40B4-BE49-F238E27FC236}">
              <a16:creationId xmlns:a16="http://schemas.microsoft.com/office/drawing/2014/main" id="{D865A7A5-4372-2333-A10C-07FA3F56AA56}"/>
            </a:ext>
          </a:extLst>
        </p:cNvPr>
        <p:cNvGrpSpPr/>
        <p:nvPr/>
      </p:nvGrpSpPr>
      <p:grpSpPr>
        <a:xfrm>
          <a:off x="0" y="0"/>
          <a:ext cx="0" cy="0"/>
          <a:chOff x="0" y="0"/>
          <a:chExt cx="0" cy="0"/>
        </a:xfrm>
      </p:grpSpPr>
      <p:sp>
        <p:nvSpPr>
          <p:cNvPr id="4" name="Rectangle 10">
            <a:extLst>
              <a:ext uri="{FF2B5EF4-FFF2-40B4-BE49-F238E27FC236}">
                <a16:creationId xmlns:a16="http://schemas.microsoft.com/office/drawing/2014/main" id="{0FD57484-170C-68B2-E81E-F402D109E3B4}"/>
              </a:ext>
            </a:extLst>
          </p:cNvPr>
          <p:cNvSpPr>
            <a:spLocks noChangeArrowheads="1"/>
          </p:cNvSpPr>
          <p:nvPr/>
        </p:nvSpPr>
        <p:spPr bwMode="auto">
          <a:xfrm>
            <a:off x="253274" y="200162"/>
            <a:ext cx="6294884" cy="523220"/>
          </a:xfrm>
          <a:prstGeom prst="rect">
            <a:avLst/>
          </a:prstGeom>
          <a:noFill/>
          <a:ln>
            <a:noFill/>
          </a:ln>
        </p:spPr>
        <p:txBody>
          <a:bodyPr wrap="square" lIns="180000" tIns="0" rIns="0" bIns="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ja-JP" sz="2000" b="1" i="0" u="none" strike="noStrike" kern="1200" cap="none" spc="0" normalizeH="0" baseline="0" noProof="0" dirty="0">
                <a:ln>
                  <a:noFill/>
                </a:ln>
                <a:solidFill>
                  <a:srgbClr val="000000"/>
                </a:solidFill>
                <a:effectLst/>
                <a:uLnTx/>
                <a:uFillTx/>
                <a:latin typeface="ＭＳ Ｐゴシック"/>
                <a:ea typeface="ＭＳ Ｐゴシック"/>
                <a:cs typeface="Arial" charset="0"/>
              </a:rPr>
              <a:t>2024</a:t>
            </a:r>
            <a:r>
              <a:rPr kumimoji="0" lang="ja-JP" altLang="en-US" sz="2000" b="1" i="0" u="none" strike="noStrike" kern="1200" cap="none" spc="0" normalizeH="0" baseline="0" noProof="0" dirty="0">
                <a:ln>
                  <a:noFill/>
                </a:ln>
                <a:solidFill>
                  <a:srgbClr val="000000"/>
                </a:solidFill>
                <a:effectLst/>
                <a:uLnTx/>
                <a:uFillTx/>
                <a:latin typeface="ＭＳ Ｐゴシック"/>
                <a:ea typeface="ＭＳ Ｐゴシック"/>
                <a:cs typeface="Arial" charset="0"/>
              </a:rPr>
              <a:t>年度デジタル政策研究会の</a:t>
            </a:r>
            <a:r>
              <a:rPr lang="ja-JP" altLang="en-US" sz="2000" b="1" dirty="0">
                <a:solidFill>
                  <a:srgbClr val="000000"/>
                </a:solidFill>
                <a:latin typeface="ＭＳ Ｐゴシック"/>
                <a:ea typeface="ＭＳ Ｐゴシック"/>
              </a:rPr>
              <a:t>実績 </a:t>
            </a:r>
            <a:r>
              <a:rPr lang="en-US" altLang="ja-JP" sz="2000" b="1" dirty="0">
                <a:solidFill>
                  <a:srgbClr val="000000"/>
                </a:solidFill>
                <a:latin typeface="ＭＳ Ｐゴシック"/>
                <a:ea typeface="ＭＳ Ｐゴシック"/>
              </a:rPr>
              <a:t>(</a:t>
            </a:r>
            <a:r>
              <a:rPr lang="ja-JP" altLang="en-US" sz="2000" b="1" dirty="0">
                <a:solidFill>
                  <a:srgbClr val="000000"/>
                </a:solidFill>
                <a:latin typeface="ＭＳ Ｐゴシック"/>
                <a:ea typeface="ＭＳ Ｐゴシック"/>
              </a:rPr>
              <a:t>上期</a:t>
            </a:r>
            <a:r>
              <a:rPr lang="en-US" altLang="ja-JP" sz="2000" b="1" dirty="0">
                <a:solidFill>
                  <a:srgbClr val="000000"/>
                </a:solidFill>
                <a:latin typeface="ＭＳ Ｐゴシック"/>
                <a:ea typeface="ＭＳ Ｐゴシック"/>
              </a:rPr>
              <a:t>)</a:t>
            </a:r>
          </a:p>
          <a:p>
            <a:pPr marL="0" marR="0" lvl="0" indent="0" algn="l" defTabSz="914400" rtl="0" eaLnBrk="0" fontAlgn="base" latinLnBrk="0" hangingPunct="0">
              <a:lnSpc>
                <a:spcPct val="100000"/>
              </a:lnSpc>
              <a:spcBef>
                <a:spcPts val="0"/>
              </a:spcBef>
              <a:spcAft>
                <a:spcPct val="0"/>
              </a:spcAft>
              <a:buClrTx/>
              <a:buSzTx/>
              <a:buFontTx/>
              <a:buNone/>
              <a:tabLst/>
              <a:defRPr/>
            </a:pPr>
            <a:r>
              <a:rPr lang="en-US" altLang="ja-JP" sz="1400" dirty="0">
                <a:solidFill>
                  <a:srgbClr val="000000"/>
                </a:solidFill>
                <a:latin typeface="ＭＳ Ｐゴシック"/>
                <a:ea typeface="ＭＳ Ｐゴシック"/>
              </a:rPr>
              <a:t>※</a:t>
            </a:r>
            <a:r>
              <a:rPr lang="ja-JP" altLang="en-US" sz="1400" dirty="0">
                <a:solidFill>
                  <a:srgbClr val="000000"/>
                </a:solidFill>
                <a:latin typeface="ＭＳ Ｐゴシック"/>
                <a:ea typeface="ＭＳ Ｐゴシック"/>
              </a:rPr>
              <a:t>ゲストの役職は開催時のもの</a:t>
            </a:r>
            <a:endParaRPr kumimoji="0" lang="ja-JP" altLang="en-US" sz="1400" i="0" u="none" strike="noStrike" kern="1200" cap="none" spc="0" normalizeH="0" baseline="0" noProof="0" dirty="0">
              <a:ln>
                <a:noFill/>
              </a:ln>
              <a:solidFill>
                <a:srgbClr val="000000"/>
              </a:solidFill>
              <a:effectLst/>
              <a:uLnTx/>
              <a:uFillTx/>
              <a:latin typeface="ＭＳ Ｐゴシック"/>
              <a:ea typeface="ＭＳ Ｐゴシック"/>
              <a:cs typeface="Arial" charset="0"/>
            </a:endParaRPr>
          </a:p>
        </p:txBody>
      </p:sp>
      <p:graphicFrame>
        <p:nvGraphicFramePr>
          <p:cNvPr id="2" name="表 1">
            <a:extLst>
              <a:ext uri="{FF2B5EF4-FFF2-40B4-BE49-F238E27FC236}">
                <a16:creationId xmlns:a16="http://schemas.microsoft.com/office/drawing/2014/main" id="{6320E70C-C494-7C70-FBA3-BDC8971E4345}"/>
              </a:ext>
            </a:extLst>
          </p:cNvPr>
          <p:cNvGraphicFramePr>
            <a:graphicFrameLocks noGrp="1"/>
          </p:cNvGraphicFramePr>
          <p:nvPr>
            <p:extLst>
              <p:ext uri="{D42A27DB-BD31-4B8C-83A1-F6EECF244321}">
                <p14:modId xmlns:p14="http://schemas.microsoft.com/office/powerpoint/2010/main" val="1745171000"/>
              </p:ext>
            </p:extLst>
          </p:nvPr>
        </p:nvGraphicFramePr>
        <p:xfrm>
          <a:off x="245150" y="843004"/>
          <a:ext cx="6294884" cy="8064146"/>
        </p:xfrm>
        <a:graphic>
          <a:graphicData uri="http://schemas.openxmlformats.org/drawingml/2006/table">
            <a:tbl>
              <a:tblPr/>
              <a:tblGrid>
                <a:gridCol w="1092330">
                  <a:extLst>
                    <a:ext uri="{9D8B030D-6E8A-4147-A177-3AD203B41FA5}">
                      <a16:colId xmlns:a16="http://schemas.microsoft.com/office/drawing/2014/main" val="3437015081"/>
                    </a:ext>
                  </a:extLst>
                </a:gridCol>
                <a:gridCol w="1214651">
                  <a:extLst>
                    <a:ext uri="{9D8B030D-6E8A-4147-A177-3AD203B41FA5}">
                      <a16:colId xmlns:a16="http://schemas.microsoft.com/office/drawing/2014/main" val="3318977816"/>
                    </a:ext>
                  </a:extLst>
                </a:gridCol>
                <a:gridCol w="559559">
                  <a:extLst>
                    <a:ext uri="{9D8B030D-6E8A-4147-A177-3AD203B41FA5}">
                      <a16:colId xmlns:a16="http://schemas.microsoft.com/office/drawing/2014/main" val="3256042626"/>
                    </a:ext>
                  </a:extLst>
                </a:gridCol>
                <a:gridCol w="3428344">
                  <a:extLst>
                    <a:ext uri="{9D8B030D-6E8A-4147-A177-3AD203B41FA5}">
                      <a16:colId xmlns:a16="http://schemas.microsoft.com/office/drawing/2014/main" val="2505803339"/>
                    </a:ext>
                  </a:extLst>
                </a:gridCol>
              </a:tblGrid>
              <a:tr h="207876">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テーマ</a:t>
                      </a:r>
                    </a:p>
                  </a:txBody>
                  <a:tcPr marL="4559" marR="4559" marT="45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日時</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部屋</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講師</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98889742"/>
                  </a:ext>
                </a:extLst>
              </a:tr>
              <a:tr h="267152">
                <a:tc rowSpan="3">
                  <a:txBody>
                    <a:bodyPr/>
                    <a:lstStyle/>
                    <a:p>
                      <a:pPr algn="ctr" rtl="0" fontAlgn="ctr"/>
                      <a:r>
                        <a:rPr lang="ja-JP" altLang="en-US" sz="1000" b="0" i="0" dirty="0">
                          <a:latin typeface="HGP創英角ｺﾞｼｯｸUB" panose="020B0900000000000000" pitchFamily="50" charset="-128"/>
                          <a:ea typeface="HGP創英角ｺﾞｼｯｸUB" panose="020B0900000000000000" pitchFamily="50" charset="-128"/>
                        </a:rPr>
                        <a:t>第１回</a:t>
                      </a:r>
                      <a:endParaRPr lang="en-US" altLang="ja-JP" sz="1000" b="0" i="0" dirty="0">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dirty="0">
                          <a:latin typeface="HGP創英角ｺﾞｼｯｸUB" panose="020B0900000000000000" pitchFamily="50" charset="-128"/>
                          <a:ea typeface="HGP創英角ｺﾞｼｯｸUB" panose="020B0900000000000000" pitchFamily="50" charset="-128"/>
                        </a:rPr>
                        <a:t>2024</a:t>
                      </a:r>
                      <a:r>
                        <a:rPr lang="ja-JP" altLang="en-US" sz="1000" b="0" i="0" dirty="0">
                          <a:latin typeface="HGP創英角ｺﾞｼｯｸUB" panose="020B0900000000000000" pitchFamily="50" charset="-128"/>
                          <a:ea typeface="HGP創英角ｺﾞｼｯｸUB" panose="020B0900000000000000" pitchFamily="50" charset="-128"/>
                        </a:rPr>
                        <a:t>年</a:t>
                      </a:r>
                      <a:endParaRPr lang="en-US" altLang="ja-JP" sz="1000" b="0" i="0" dirty="0">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dirty="0">
                          <a:latin typeface="HGP創英角ｺﾞｼｯｸUB" panose="020B0900000000000000" pitchFamily="50" charset="-128"/>
                          <a:ea typeface="HGP創英角ｺﾞｼｯｸUB" panose="020B0900000000000000" pitchFamily="50" charset="-128"/>
                        </a:rPr>
                        <a:t>5</a:t>
                      </a:r>
                      <a:r>
                        <a:rPr lang="ja-JP" altLang="en-US" sz="1000" b="0" i="0" dirty="0">
                          <a:latin typeface="HGP創英角ｺﾞｼｯｸUB" panose="020B0900000000000000" pitchFamily="50" charset="-128"/>
                          <a:ea typeface="HGP創英角ｺﾞｼｯｸUB" panose="020B0900000000000000" pitchFamily="50" charset="-128"/>
                        </a:rPr>
                        <a:t>月</a:t>
                      </a:r>
                      <a:r>
                        <a:rPr lang="en-US" altLang="ja-JP" sz="1000" b="0" i="0" dirty="0">
                          <a:latin typeface="HGP創英角ｺﾞｼｯｸUB" panose="020B0900000000000000" pitchFamily="50" charset="-128"/>
                          <a:ea typeface="HGP創英角ｺﾞｼｯｸUB" panose="020B0900000000000000" pitchFamily="50" charset="-128"/>
                        </a:rPr>
                        <a:t>21</a:t>
                      </a:r>
                      <a:r>
                        <a:rPr lang="ja-JP" altLang="en-US" sz="1000" b="0" i="0" dirty="0">
                          <a:latin typeface="HGP創英角ｺﾞｼｯｸUB" panose="020B0900000000000000" pitchFamily="50" charset="-128"/>
                          <a:ea typeface="HGP創英角ｺﾞｼｯｸUB" panose="020B0900000000000000" pitchFamily="50" charset="-128"/>
                        </a:rPr>
                        <a:t>日</a:t>
                      </a:r>
                      <a:r>
                        <a:rPr lang="en-US" altLang="ja-JP" sz="1000" b="0" i="0" dirty="0">
                          <a:latin typeface="HGP創英角ｺﾞｼｯｸUB" panose="020B0900000000000000" pitchFamily="50" charset="-128"/>
                          <a:ea typeface="HGP創英角ｺﾞｼｯｸUB" panose="020B0900000000000000" pitchFamily="50" charset="-128"/>
                        </a:rPr>
                        <a:t>(</a:t>
                      </a:r>
                      <a:r>
                        <a:rPr lang="ja-JP" altLang="en-US" sz="1000" b="0" i="0" dirty="0">
                          <a:latin typeface="HGP創英角ｺﾞｼｯｸUB" panose="020B0900000000000000" pitchFamily="50" charset="-128"/>
                          <a:ea typeface="HGP創英角ｺﾞｼｯｸUB" panose="020B0900000000000000" pitchFamily="50" charset="-128"/>
                        </a:rPr>
                        <a:t>火</a:t>
                      </a:r>
                      <a:r>
                        <a:rPr lang="en-US" altLang="ja-JP" sz="1000" b="0" i="0" dirty="0">
                          <a:latin typeface="HGP創英角ｺﾞｼｯｸUB" panose="020B0900000000000000" pitchFamily="50" charset="-128"/>
                          <a:ea typeface="HGP創英角ｺﾞｼｯｸUB" panose="020B0900000000000000" pitchFamily="50" charset="-128"/>
                        </a:rPr>
                        <a:t>)</a:t>
                      </a:r>
                    </a:p>
                    <a:p>
                      <a:pPr algn="ctr" rtl="0" fontAlgn="ctr"/>
                      <a:r>
                        <a:rPr lang="ja-JP" altLang="en-US" sz="1000" b="0" i="0" dirty="0">
                          <a:latin typeface="HGP創英角ｺﾞｼｯｸUB" panose="020B0900000000000000" pitchFamily="50" charset="-128"/>
                          <a:ea typeface="HGP創英角ｺﾞｼｯｸUB" panose="020B0900000000000000" pitchFamily="50" charset="-128"/>
                        </a:rPr>
                        <a:t>デジタル関連予算分析</a:t>
                      </a:r>
                    </a:p>
                  </a:txBody>
                  <a:tcPr marL="4559" marR="4559" marT="45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dirty="0">
                          <a:latin typeface="HGP創英角ｺﾞｼｯｸUB" panose="020B0900000000000000" pitchFamily="50" charset="-128"/>
                          <a:ea typeface="HGP創英角ｺﾞｼｯｸUB" panose="020B0900000000000000" pitchFamily="50" charset="-128"/>
                        </a:rPr>
                        <a:t> 13:30</a:t>
                      </a:r>
                      <a:r>
                        <a:rPr lang="ja-JP" altLang="en-US" sz="1000" dirty="0">
                          <a:latin typeface="HGP創英角ｺﾞｼｯｸUB" panose="020B0900000000000000" pitchFamily="50" charset="-128"/>
                          <a:ea typeface="HGP創英角ｺﾞｼｯｸUB" panose="020B0900000000000000" pitchFamily="50" charset="-128"/>
                        </a:rPr>
                        <a:t>～</a:t>
                      </a:r>
                      <a:r>
                        <a:rPr lang="en-US" altLang="ja-JP" sz="1000" dirty="0">
                          <a:latin typeface="HGP創英角ｺﾞｼｯｸUB" panose="020B0900000000000000" pitchFamily="50" charset="-128"/>
                          <a:ea typeface="HGP創英角ｺﾞｼｯｸUB" panose="020B0900000000000000" pitchFamily="50" charset="-128"/>
                        </a:rPr>
                        <a:t>15:45</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rtl="0" fontAlgn="ctr"/>
                      <a:r>
                        <a:rPr lang="en-US" sz="1000" dirty="0">
                          <a:latin typeface="HGP創英角ｺﾞｼｯｸUB" panose="020B0900000000000000" pitchFamily="50" charset="-128"/>
                          <a:ea typeface="HGP創英角ｺﾞｼｯｸUB" panose="020B0900000000000000" pitchFamily="50" charset="-128"/>
                        </a:rPr>
                        <a:t>G507</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dirty="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弊社より、全体感、トピック別予算概要等</a:t>
                      </a:r>
                      <a:r>
                        <a:rPr lang="en-US" altLang="ja-JP" sz="1000" dirty="0">
                          <a:latin typeface="HGP創英角ｺﾞｼｯｸUB" panose="020B0900000000000000" pitchFamily="50" charset="-128"/>
                          <a:ea typeface="HGP創英角ｺﾞｼｯｸUB" panose="020B0900000000000000" pitchFamily="50" charset="-128"/>
                        </a:rPr>
                        <a:t>)</a:t>
                      </a:r>
                      <a:br>
                        <a:rPr lang="en-US" altLang="ja-JP" sz="1000" dirty="0">
                          <a:latin typeface="HGP創英角ｺﾞｼｯｸUB" panose="020B0900000000000000" pitchFamily="50" charset="-128"/>
                          <a:ea typeface="HGP創英角ｺﾞｼｯｸUB" panose="020B0900000000000000" pitchFamily="50" charset="-128"/>
                        </a:rPr>
                      </a:br>
                      <a:r>
                        <a:rPr lang="ja-JP" altLang="en-US" sz="1000" dirty="0">
                          <a:latin typeface="HGP創英角ｺﾞｼｯｸUB" panose="020B0900000000000000" pitchFamily="50" charset="-128"/>
                          <a:ea typeface="HGP創英角ｺﾞｼｯｸUB" panose="020B0900000000000000" pitchFamily="50" charset="-128"/>
                        </a:rPr>
                        <a:t>代表取締役会長　奥井</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58975266"/>
                  </a:ext>
                </a:extLst>
              </a:tr>
              <a:tr h="267152">
                <a:tc vMerge="1">
                  <a:txBody>
                    <a:bodyPr/>
                    <a:lstStyle/>
                    <a:p>
                      <a:endParaRPr kumimoji="1" lang="ja-JP" altLang="en-US"/>
                    </a:p>
                  </a:txBody>
                  <a:tcPr/>
                </a:tc>
                <a:tc>
                  <a:txBody>
                    <a:bodyPr/>
                    <a:lstStyle/>
                    <a:p>
                      <a:pPr algn="ctr" rtl="0" fontAlgn="ctr"/>
                      <a:r>
                        <a:rPr lang="ja-JP" altLang="en-US" sz="1000" dirty="0">
                          <a:latin typeface="HGP創英角ｺﾞｼｯｸUB" panose="020B0900000000000000" pitchFamily="50" charset="-128"/>
                          <a:ea typeface="HGP創英角ｺﾞｼｯｸUB" panose="020B0900000000000000" pitchFamily="50" charset="-128"/>
                        </a:rPr>
                        <a:t> </a:t>
                      </a:r>
                      <a:r>
                        <a:rPr lang="en-US" altLang="ja-JP" sz="1000" dirty="0">
                          <a:latin typeface="HGP創英角ｺﾞｼｯｸUB" panose="020B0900000000000000" pitchFamily="50" charset="-128"/>
                          <a:ea typeface="HGP創英角ｺﾞｼｯｸUB" panose="020B0900000000000000" pitchFamily="50" charset="-128"/>
                        </a:rPr>
                        <a:t>16:00-17:00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dirty="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ゲスト</a:t>
                      </a:r>
                      <a:r>
                        <a:rPr lang="en-US" altLang="ja-JP" sz="1000" dirty="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デジタル庁</a:t>
                      </a:r>
                      <a:br>
                        <a:rPr lang="ja-JP" altLang="en-US" sz="1000" dirty="0">
                          <a:latin typeface="HGP創英角ｺﾞｼｯｸUB" panose="020B0900000000000000" pitchFamily="50" charset="-128"/>
                          <a:ea typeface="HGP創英角ｺﾞｼｯｸUB" panose="020B0900000000000000" pitchFamily="50" charset="-128"/>
                        </a:rPr>
                      </a:br>
                      <a:r>
                        <a:rPr lang="ja-JP" altLang="en-US" sz="1000" dirty="0">
                          <a:latin typeface="HGP創英角ｺﾞｼｯｸUB" panose="020B0900000000000000" pitchFamily="50" charset="-128"/>
                          <a:ea typeface="HGP創英角ｺﾞｼｯｸUB" panose="020B0900000000000000" pitchFamily="50" charset="-128"/>
                        </a:rPr>
                        <a:t>奥田直彦審議官、戦略・組織グループ次長</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56542234"/>
                  </a:ext>
                </a:extLst>
              </a:tr>
              <a:tr h="354683">
                <a:tc vMerge="1">
                  <a:txBody>
                    <a:bodyPr/>
                    <a:lstStyle/>
                    <a:p>
                      <a:endParaRPr kumimoji="1" lang="ja-JP" altLang="en-US"/>
                    </a:p>
                  </a:txBody>
                  <a:tcPr/>
                </a:tc>
                <a:tc>
                  <a:txBody>
                    <a:bodyPr/>
                    <a:lstStyle/>
                    <a:p>
                      <a:pPr algn="ctr" rtl="0" fontAlgn="ctr"/>
                      <a:r>
                        <a:rPr lang="ja-JP" altLang="en-US" sz="1000" dirty="0">
                          <a:latin typeface="HGP創英角ｺﾞｼｯｸUB" panose="020B0900000000000000" pitchFamily="50" charset="-128"/>
                          <a:ea typeface="HGP創英角ｺﾞｼｯｸUB" panose="020B0900000000000000" pitchFamily="50" charset="-128"/>
                        </a:rPr>
                        <a:t>懇親会 </a:t>
                      </a:r>
                      <a:endParaRPr lang="en-US" altLang="ja-JP" sz="1000" dirty="0">
                        <a:latin typeface="HGP創英角ｺﾞｼｯｸUB" panose="020B0900000000000000" pitchFamily="50" charset="-128"/>
                        <a:ea typeface="HGP創英角ｺﾞｼｯｸUB" panose="020B0900000000000000" pitchFamily="50" charset="-128"/>
                      </a:endParaRPr>
                    </a:p>
                    <a:p>
                      <a:pPr algn="ctr" rtl="0" fontAlgn="ctr"/>
                      <a:r>
                        <a:rPr lang="en-US" altLang="ja-JP" sz="1000" dirty="0">
                          <a:latin typeface="HGP創英角ｺﾞｼｯｸUB" panose="020B0900000000000000" pitchFamily="50" charset="-128"/>
                          <a:ea typeface="HGP創英角ｺﾞｼｯｸUB" panose="020B0900000000000000" pitchFamily="50" charset="-128"/>
                        </a:rPr>
                        <a:t>17:00</a:t>
                      </a:r>
                      <a:r>
                        <a:rPr lang="ja-JP" altLang="en-US" sz="1000" dirty="0">
                          <a:latin typeface="HGP創英角ｺﾞｼｯｸUB" panose="020B0900000000000000" pitchFamily="50" charset="-128"/>
                          <a:ea typeface="HGP創英角ｺﾞｼｯｸUB" panose="020B0900000000000000" pitchFamily="50" charset="-128"/>
                        </a:rPr>
                        <a:t>～</a:t>
                      </a:r>
                      <a:r>
                        <a:rPr lang="en-US" altLang="ja-JP" sz="1000" dirty="0">
                          <a:latin typeface="HGP創英角ｺﾞｼｯｸUB" panose="020B0900000000000000" pitchFamily="50" charset="-128"/>
                          <a:ea typeface="HGP創英角ｺﾞｼｯｸUB" panose="020B0900000000000000" pitchFamily="50" charset="-128"/>
                        </a:rPr>
                        <a:t>19:00</a:t>
                      </a:r>
                      <a:br>
                        <a:rPr lang="en-US" altLang="ja-JP" sz="1000" dirty="0">
                          <a:latin typeface="HGP創英角ｺﾞｼｯｸUB" panose="020B0900000000000000" pitchFamily="50" charset="-128"/>
                          <a:ea typeface="HGP創英角ｺﾞｼｯｸUB" panose="020B0900000000000000" pitchFamily="50" charset="-128"/>
                        </a:rPr>
                      </a:br>
                      <a:r>
                        <a:rPr lang="ja-JP" altLang="en-US" sz="1000" dirty="0">
                          <a:latin typeface="HGP創英角ｺﾞｼｯｸUB" panose="020B0900000000000000" pitchFamily="50" charset="-128"/>
                          <a:ea typeface="HGP創英角ｺﾞｼｯｸUB" panose="020B0900000000000000" pitchFamily="50" charset="-128"/>
                        </a:rPr>
                        <a:t>キックオフパーティ</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000" dirty="0">
                          <a:latin typeface="HGP創英角ｺﾞｼｯｸUB" panose="020B0900000000000000" pitchFamily="50" charset="-128"/>
                          <a:ea typeface="HGP創英角ｺﾞｼｯｸUB" panose="020B0900000000000000" pitchFamily="50" charset="-128"/>
                        </a:rPr>
                        <a:t>G505</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dirty="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ご挨拶</a:t>
                      </a:r>
                      <a:r>
                        <a:rPr lang="en-US" altLang="ja-JP" sz="1000" dirty="0">
                          <a:latin typeface="HGP創英角ｺﾞｼｯｸUB" panose="020B0900000000000000" pitchFamily="50" charset="-128"/>
                          <a:ea typeface="HGP創英角ｺﾞｼｯｸUB" panose="020B0900000000000000" pitchFamily="50" charset="-128"/>
                        </a:rPr>
                        <a:t>)</a:t>
                      </a:r>
                      <a:br>
                        <a:rPr lang="en-US" altLang="ja-JP" sz="1000" dirty="0">
                          <a:latin typeface="HGP創英角ｺﾞｼｯｸUB" panose="020B0900000000000000" pitchFamily="50" charset="-128"/>
                          <a:ea typeface="HGP創英角ｺﾞｼｯｸUB" panose="020B0900000000000000" pitchFamily="50" charset="-128"/>
                        </a:rPr>
                      </a:br>
                      <a:r>
                        <a:rPr lang="ja-JP" altLang="en-US" sz="1000" dirty="0">
                          <a:latin typeface="HGP創英角ｺﾞｼｯｸUB" panose="020B0900000000000000" pitchFamily="50" charset="-128"/>
                          <a:ea typeface="HGP創英角ｺﾞｼｯｸUB" panose="020B0900000000000000" pitchFamily="50" charset="-128"/>
                        </a:rPr>
                        <a:t>平井卓也衆議院議員、自民党デジタル社会推進本部長、同党広報本部長、初代デジタル大臣</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0103011"/>
                  </a:ext>
                </a:extLst>
              </a:tr>
              <a:tr h="179621">
                <a:tc rowSpan="5">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第２回</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6</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18</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デジ田交付金動向分析</a:t>
                      </a:r>
                    </a:p>
                  </a:txBody>
                  <a:tcPr marL="4559" marR="4559" marT="45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15:25</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G607</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弊社より、全体感、分析例</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70278910"/>
                  </a:ext>
                </a:extLst>
              </a:tr>
              <a:tr h="26715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15:30-16:00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デジタル庁国民向けサービスグループ</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村上敬亮統括官、国民向けサービスグループ長</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8778897"/>
                  </a:ext>
                </a:extLst>
              </a:tr>
              <a:tr h="267152">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16:25</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デジタル庁</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谷内田修企画調整官</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03499828"/>
                  </a:ext>
                </a:extLst>
              </a:tr>
              <a:tr h="267152">
                <a:tc vMerge="1">
                  <a:txBody>
                    <a:bodyPr/>
                    <a:lstStyle/>
                    <a:p>
                      <a:endParaRPr kumimoji="1" lang="ja-JP" altLang="en-US"/>
                    </a:p>
                  </a:txBody>
                  <a:tcPr/>
                </a:tc>
                <a:tc>
                  <a:txBody>
                    <a:bodyPr/>
                    <a:lstStyle/>
                    <a:p>
                      <a:pPr algn="ctr" rtl="0" fontAlgn="ctr"/>
                      <a:r>
                        <a:rPr lang="en-US" altLang="ja-JP"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16:25-16:50</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デジタル庁</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名倉海飛行政実務研修員</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46002937"/>
                  </a:ext>
                </a:extLst>
              </a:tr>
              <a:tr h="354683">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G604</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)18:00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過ぎご到着</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牧島かれん衆議院議員、前デジタル大臣、自民党デジタル社会推進本部幹事長</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4534229"/>
                  </a:ext>
                </a:extLst>
              </a:tr>
              <a:tr h="267152">
                <a:tc rowSpan="5">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第３回</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7</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政府デジタル関連政策、自民党デジタル政策提言</a:t>
                      </a:r>
                    </a:p>
                  </a:txBody>
                  <a:tcPr marL="4559" marR="4559" marT="45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G507</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弊社より、今年度デジタル関連国策全般</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81286927"/>
                  </a:ext>
                </a:extLst>
              </a:tr>
              <a:tr h="354683">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14:00-14:50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デジタル行財政改革、内閣官房</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吉田宏平次長、デジタル行財政改革会議事務局</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68204986"/>
                  </a:ext>
                </a:extLst>
              </a:tr>
              <a:tr h="354683">
                <a:tc vMerge="1">
                  <a:txBody>
                    <a:bodyPr/>
                    <a:lstStyle/>
                    <a:p>
                      <a:endParaRPr kumimoji="1" lang="ja-JP" altLang="en-US"/>
                    </a:p>
                  </a:txBody>
                  <a:tcPr/>
                </a:tc>
                <a:tc>
                  <a:txBody>
                    <a:bodyPr/>
                    <a:lstStyle/>
                    <a:p>
                      <a:pPr algn="ctr" rtl="0" fontAlgn="ctr"/>
                      <a:r>
                        <a:rPr lang="en-US" altLang="ja-JP"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15:00-15:50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デジタル庁、重点計画</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冨安 泰一郎統括官、戦略・組織グループ庁</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14784336"/>
                  </a:ext>
                </a:extLst>
              </a:tr>
              <a:tr h="442214">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16:00-17:00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ゲスト、自民党デジタル・ニッポン</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大串正樹衆議院議員、自民党デジタル社会推進本部事務局長・同党厚生労働部会長、前デジタル副大臣</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66893211"/>
                  </a:ext>
                </a:extLst>
              </a:tr>
              <a:tr h="257253">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G508</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同上</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34347330"/>
                  </a:ext>
                </a:extLst>
              </a:tr>
              <a:tr h="179621">
                <a:tc rowSpan="5">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第４回</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8</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27</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endPar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AI</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政策動向</a:t>
                      </a:r>
                    </a:p>
                  </a:txBody>
                  <a:tcPr marL="4559" marR="4559" marT="45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14:10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G507</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弊社より、全体感、業界動向</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512538"/>
                  </a:ext>
                </a:extLst>
              </a:tr>
              <a:tr h="267152">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14:10-15:10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内閣府科学技術・イノベーション推進事務局 </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渡邊昇治 内閣官房 内閣審議官</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内閣府 科学技術・イノベーション推進事務局 審議官</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24894611"/>
                  </a:ext>
                </a:extLst>
              </a:tr>
              <a:tr h="354683">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15:20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16:20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独</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情報処理推進機構　デジタル基盤センター長、</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AI</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セーフティ・インスティテュート  </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平本 健二 副所長・事務局長</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15491604"/>
                  </a:ext>
                </a:extLst>
              </a:tr>
              <a:tr h="267152">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16:20-16:50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平将明衆議院議員、自民党デジタル社会推進本部 </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AIPT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座長・</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web3PT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座長</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00566490"/>
                  </a:ext>
                </a:extLst>
              </a:tr>
              <a:tr h="26715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G508</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 </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同上</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48961156"/>
                  </a:ext>
                </a:extLst>
              </a:tr>
              <a:tr h="179621">
                <a:tc rowSpan="4">
                  <a:txBody>
                    <a:bodyPr/>
                    <a:lstStyle/>
                    <a:p>
                      <a:pPr algn="ctr" rtl="0" fontAlgn="ctr"/>
                      <a:r>
                        <a:rPr lang="ja-JP" altLang="en-US"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第５回</a:t>
                      </a:r>
                      <a:endParaRPr lang="en-US" altLang="zh-TW"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zh-TW"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9</a:t>
                      </a:r>
                      <a:r>
                        <a:rPr lang="zh-TW" altLang="en-US"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月</a:t>
                      </a:r>
                      <a:r>
                        <a:rPr lang="en-US" altLang="zh-TW"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24</a:t>
                      </a:r>
                      <a:r>
                        <a:rPr lang="zh-TW" altLang="en-US"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日</a:t>
                      </a:r>
                      <a:r>
                        <a:rPr lang="en-US" altLang="zh-TW"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a:t>
                      </a:r>
                      <a:r>
                        <a:rPr lang="zh-TW" altLang="en-US"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火</a:t>
                      </a:r>
                      <a:r>
                        <a:rPr lang="en-US" altLang="zh-TW"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a:t>
                      </a:r>
                    </a:p>
                    <a:p>
                      <a:pPr algn="ctr" rtl="0" fontAlgn="ctr"/>
                      <a:r>
                        <a:rPr lang="zh-TW" altLang="en-US"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防災最新動向</a:t>
                      </a:r>
                      <a:r>
                        <a:rPr lang="en-US" altLang="zh-TW"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a:t>
                      </a:r>
                      <a:r>
                        <a:rPr lang="zh-TW" altLang="en-US" sz="10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rPr>
                        <a:t>概算要求分析</a:t>
                      </a:r>
                    </a:p>
                  </a:txBody>
                  <a:tcPr marL="4559" marR="4559" marT="45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rtl="0" fontAlgn="ctr"/>
                      <a:r>
                        <a:rPr 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G504</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弊社より、全体感</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72880477"/>
                  </a:ext>
                </a:extLst>
              </a:tr>
              <a:tr h="354683">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15:30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 </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国立研究開発法人　防災科学技術研究所</a:t>
                      </a:r>
                      <a:b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総合防災情報センター 臼田　雄一郎 センター長</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01143117"/>
                  </a:ext>
                </a:extLst>
              </a:tr>
              <a:tr h="179621">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15:45-16:50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弊社より、概算要求分析</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30011319"/>
                  </a:ext>
                </a:extLst>
              </a:tr>
              <a:tr h="118532">
                <a:tc vMerge="1">
                  <a:txBody>
                    <a:bodyPr/>
                    <a:lstStyle/>
                    <a:p>
                      <a:endParaRPr kumimoji="1" lang="ja-JP" altLang="en-US"/>
                    </a:p>
                  </a:txBody>
                  <a:tcPr/>
                </a:tc>
                <a:tc>
                  <a:txBody>
                    <a:bodyPr/>
                    <a:lstStyle/>
                    <a:p>
                      <a:pPr algn="ctr" rtl="0" fontAlgn="ctr"/>
                      <a:r>
                        <a:rPr lang="ja-JP" altLang="en-US"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懇親会 </a:t>
                      </a:r>
                      <a:r>
                        <a:rPr lang="en-US" altLang="ja-JP"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G505</a:t>
                      </a:r>
                    </a:p>
                  </a:txBody>
                  <a:tcPr marL="4559" marR="4559" marT="45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赤石浩一、前デジタル審議官</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4559" marR="4559" marT="455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63725606"/>
                  </a:ext>
                </a:extLst>
              </a:tr>
            </a:tbl>
          </a:graphicData>
        </a:graphic>
      </p:graphicFrame>
    </p:spTree>
    <p:extLst>
      <p:ext uri="{BB962C8B-B14F-4D97-AF65-F5344CB8AC3E}">
        <p14:creationId xmlns:p14="http://schemas.microsoft.com/office/powerpoint/2010/main" val="307821200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301"/>
        </a:solidFill>
        <a:effectLst/>
      </p:bgPr>
    </p:bg>
    <p:spTree>
      <p:nvGrpSpPr>
        <p:cNvPr id="1" name="">
          <a:extLst>
            <a:ext uri="{FF2B5EF4-FFF2-40B4-BE49-F238E27FC236}">
              <a16:creationId xmlns:a16="http://schemas.microsoft.com/office/drawing/2014/main" id="{3B30600E-49F6-E6CB-5F20-826E254B0D7C}"/>
            </a:ext>
          </a:extLst>
        </p:cNvPr>
        <p:cNvGrpSpPr/>
        <p:nvPr/>
      </p:nvGrpSpPr>
      <p:grpSpPr>
        <a:xfrm>
          <a:off x="0" y="0"/>
          <a:ext cx="0" cy="0"/>
          <a:chOff x="0" y="0"/>
          <a:chExt cx="0" cy="0"/>
        </a:xfrm>
      </p:grpSpPr>
      <p:sp>
        <p:nvSpPr>
          <p:cNvPr id="4" name="Rectangle 10">
            <a:extLst>
              <a:ext uri="{FF2B5EF4-FFF2-40B4-BE49-F238E27FC236}">
                <a16:creationId xmlns:a16="http://schemas.microsoft.com/office/drawing/2014/main" id="{1207B19A-026D-EC6E-DF42-69863BF8E067}"/>
              </a:ext>
            </a:extLst>
          </p:cNvPr>
          <p:cNvSpPr>
            <a:spLocks noChangeArrowheads="1"/>
          </p:cNvSpPr>
          <p:nvPr/>
        </p:nvSpPr>
        <p:spPr bwMode="auto">
          <a:xfrm>
            <a:off x="253274" y="200162"/>
            <a:ext cx="6294884" cy="523220"/>
          </a:xfrm>
          <a:prstGeom prst="rect">
            <a:avLst/>
          </a:prstGeom>
          <a:noFill/>
          <a:ln>
            <a:noFill/>
          </a:ln>
        </p:spPr>
        <p:txBody>
          <a:bodyPr wrap="square" lIns="180000" tIns="0" rIns="0" bIns="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ja-JP" sz="2000" b="1" i="0" u="none" strike="noStrike" kern="1200" cap="none" spc="0" normalizeH="0" baseline="0" noProof="0" dirty="0">
                <a:ln>
                  <a:noFill/>
                </a:ln>
                <a:solidFill>
                  <a:srgbClr val="000000"/>
                </a:solidFill>
                <a:effectLst/>
                <a:uLnTx/>
                <a:uFillTx/>
                <a:latin typeface="ＭＳ Ｐゴシック"/>
                <a:ea typeface="ＭＳ Ｐゴシック"/>
                <a:cs typeface="Arial" charset="0"/>
              </a:rPr>
              <a:t>2024</a:t>
            </a:r>
            <a:r>
              <a:rPr kumimoji="0" lang="ja-JP" altLang="en-US" sz="2000" b="1" i="0" u="none" strike="noStrike" kern="1200" cap="none" spc="0" normalizeH="0" baseline="0" noProof="0" dirty="0">
                <a:ln>
                  <a:noFill/>
                </a:ln>
                <a:solidFill>
                  <a:srgbClr val="000000"/>
                </a:solidFill>
                <a:effectLst/>
                <a:uLnTx/>
                <a:uFillTx/>
                <a:latin typeface="ＭＳ Ｐゴシック"/>
                <a:ea typeface="ＭＳ Ｐゴシック"/>
                <a:cs typeface="Arial" charset="0"/>
              </a:rPr>
              <a:t>年度デジタル政策研究会の実績 </a:t>
            </a:r>
            <a:r>
              <a:rPr kumimoji="0" lang="en-US" altLang="ja-JP" sz="2000" b="1" i="0" u="none" strike="noStrike" kern="1200" cap="none" spc="0" normalizeH="0" baseline="0" noProof="0" dirty="0">
                <a:ln>
                  <a:noFill/>
                </a:ln>
                <a:solidFill>
                  <a:srgbClr val="000000"/>
                </a:solidFill>
                <a:effectLst/>
                <a:uLnTx/>
                <a:uFillTx/>
                <a:latin typeface="ＭＳ Ｐゴシック"/>
                <a:ea typeface="ＭＳ Ｐゴシック"/>
                <a:cs typeface="Arial" charset="0"/>
              </a:rPr>
              <a:t>(</a:t>
            </a:r>
            <a:r>
              <a:rPr lang="ja-JP" altLang="en-US" sz="2000" b="1" dirty="0">
                <a:solidFill>
                  <a:srgbClr val="000000"/>
                </a:solidFill>
                <a:latin typeface="ＭＳ Ｐゴシック"/>
                <a:ea typeface="ＭＳ Ｐゴシック"/>
              </a:rPr>
              <a:t>下期</a:t>
            </a:r>
            <a:r>
              <a:rPr kumimoji="0" lang="en-US" altLang="ja-JP" sz="2000" b="1" i="0" u="none" strike="noStrike" kern="1200" cap="none" spc="0" normalizeH="0" baseline="0" noProof="0" dirty="0">
                <a:ln>
                  <a:noFill/>
                </a:ln>
                <a:solidFill>
                  <a:srgbClr val="000000"/>
                </a:solidFill>
                <a:effectLst/>
                <a:uLnTx/>
                <a:uFillTx/>
                <a:latin typeface="ＭＳ Ｐゴシック"/>
                <a:ea typeface="ＭＳ Ｐゴシック"/>
                <a:cs typeface="Arial" charset="0"/>
              </a:rPr>
              <a:t>)</a:t>
            </a:r>
          </a:p>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Arial" charset="0"/>
              </a:rPr>
              <a:t>※</a:t>
            </a:r>
            <a:r>
              <a:rPr kumimoji="0"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Arial" charset="0"/>
              </a:rPr>
              <a:t>ゲストの役職は開催時のもの</a:t>
            </a:r>
          </a:p>
        </p:txBody>
      </p:sp>
      <p:graphicFrame>
        <p:nvGraphicFramePr>
          <p:cNvPr id="3" name="表 2">
            <a:extLst>
              <a:ext uri="{FF2B5EF4-FFF2-40B4-BE49-F238E27FC236}">
                <a16:creationId xmlns:a16="http://schemas.microsoft.com/office/drawing/2014/main" id="{41EF073D-BBB7-275A-8AC3-716E9D66F0DA}"/>
              </a:ext>
            </a:extLst>
          </p:cNvPr>
          <p:cNvGraphicFramePr>
            <a:graphicFrameLocks noGrp="1"/>
          </p:cNvGraphicFramePr>
          <p:nvPr>
            <p:extLst>
              <p:ext uri="{D42A27DB-BD31-4B8C-83A1-F6EECF244321}">
                <p14:modId xmlns:p14="http://schemas.microsoft.com/office/powerpoint/2010/main" val="2552143100"/>
              </p:ext>
            </p:extLst>
          </p:nvPr>
        </p:nvGraphicFramePr>
        <p:xfrm>
          <a:off x="245150" y="737856"/>
          <a:ext cx="6251184" cy="8516185"/>
        </p:xfrm>
        <a:graphic>
          <a:graphicData uri="http://schemas.openxmlformats.org/drawingml/2006/table">
            <a:tbl>
              <a:tblPr/>
              <a:tblGrid>
                <a:gridCol w="1160569">
                  <a:extLst>
                    <a:ext uri="{9D8B030D-6E8A-4147-A177-3AD203B41FA5}">
                      <a16:colId xmlns:a16="http://schemas.microsoft.com/office/drawing/2014/main" val="1029521132"/>
                    </a:ext>
                  </a:extLst>
                </a:gridCol>
                <a:gridCol w="1166902">
                  <a:extLst>
                    <a:ext uri="{9D8B030D-6E8A-4147-A177-3AD203B41FA5}">
                      <a16:colId xmlns:a16="http://schemas.microsoft.com/office/drawing/2014/main" val="162043204"/>
                    </a:ext>
                  </a:extLst>
                </a:gridCol>
                <a:gridCol w="511773">
                  <a:extLst>
                    <a:ext uri="{9D8B030D-6E8A-4147-A177-3AD203B41FA5}">
                      <a16:colId xmlns:a16="http://schemas.microsoft.com/office/drawing/2014/main" val="759874806"/>
                    </a:ext>
                  </a:extLst>
                </a:gridCol>
                <a:gridCol w="3411940">
                  <a:extLst>
                    <a:ext uri="{9D8B030D-6E8A-4147-A177-3AD203B41FA5}">
                      <a16:colId xmlns:a16="http://schemas.microsoft.com/office/drawing/2014/main" val="3420450460"/>
                    </a:ext>
                  </a:extLst>
                </a:gridCol>
              </a:tblGrid>
              <a:tr h="166922">
                <a:tc>
                  <a:txBody>
                    <a:bodyPr/>
                    <a:lstStyle/>
                    <a:p>
                      <a:pPr algn="ctr" rtl="0" fontAlgn="ctr"/>
                      <a:r>
                        <a:rPr lang="ja-JP" altLang="en-US" sz="12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テーマ等</a:t>
                      </a:r>
                    </a:p>
                  </a:txBody>
                  <a:tcPr marL="6420" marR="6420" marT="6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ja-JP" altLang="en-US" sz="12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日時</a:t>
                      </a:r>
                    </a:p>
                  </a:txBody>
                  <a:tcPr marL="6420" marR="6420" marT="6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ja-JP" altLang="en-US" sz="12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部屋</a:t>
                      </a:r>
                    </a:p>
                  </a:txBody>
                  <a:tcPr marL="6420" marR="6420" marT="64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ja-JP" altLang="en-US" sz="12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講師</a:t>
                      </a:r>
                    </a:p>
                  </a:txBody>
                  <a:tcPr marL="6420" marR="6420" marT="64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7641301"/>
                  </a:ext>
                </a:extLst>
              </a:tr>
              <a:tr h="376216">
                <a:tc rowSpan="5">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第６回</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22</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データ戦略、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DADC</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動向分析</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zh-CN"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G504</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データ戦略、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DADC</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動向分析</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62933211"/>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14:00-14:50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デジタル庁 データ戦略</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和泉 憲明、企業間取引</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DX</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シニアエキスパート</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06719946"/>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15:00-15:50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2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)IPA</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DISC(</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デジタル基盤センター</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小田切未来、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DISC</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副センター長</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84010146"/>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16:00-16:50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2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ゲスト講師による解説</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経済産業省</a:t>
                      </a:r>
                    </a:p>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DADC : </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守谷学、商務情報政策局情報経済課長</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4524390"/>
                  </a:ext>
                </a:extLst>
              </a:tr>
              <a:tr h="499481">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G507</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山田太郎、参議院議員、元デジタル大臣政務官 兼 内閣府大臣政務官</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60320910"/>
                  </a:ext>
                </a:extLst>
              </a:tr>
              <a:tr h="252951">
                <a:tc rowSpan="4">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第７回</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11</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ガバクラ、自治体標準化動向分析</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zh-CN"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G504</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ガバクラ、自治体標準化動向分析</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57595961"/>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14:00-15:15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ガバクラ、デジタル庁</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淺岡 孝充、戦略組織グループ総括（特命）参事官</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ガバメントクラウド担当</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19571075"/>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15:30-16:50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2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自治体標準化、デジタル庁</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楠 正憲、デジタル社会共通機能グループ長、統括官</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32673354"/>
                  </a:ext>
                </a:extLst>
              </a:tr>
              <a:tr h="499481">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G505</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平井卓也衆議院議員、自民党デジタル社会推進本部長、同党広報本部長、初代デジタル大臣</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65298545"/>
                  </a:ext>
                </a:extLst>
              </a:tr>
              <a:tr h="376216">
                <a:tc rowSpan="4">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第８回</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12</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インフラ整備計画、デジタル全総分析</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zh-CN"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G504</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補正予算速報</a:t>
                      </a:r>
                      <a:endParaRPr lang="en-US" altLang="ja-JP" sz="10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p>
                      <a:pPr algn="l" rtl="0" fontAlgn="ctr"/>
                      <a:r>
                        <a:rPr lang="ja-JP" altLang="en-US"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代表</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取締役会長　奥井</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21425265"/>
                  </a:ext>
                </a:extLst>
              </a:tr>
              <a:tr h="457431">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14:00-15:15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デジタル田園都市国家インフラ整備計画</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堀内　隆広、総務省総合通信基盤局基盤整備促進課長</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10633706"/>
                  </a:ext>
                </a:extLst>
              </a:tr>
              <a:tr h="457431">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15:30-16:50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2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ゲスト講師による解説</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デジタルライフライン全国総合整備計画</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緒方 淳、経済産業省情報経済課アーキテクチャ戦略企画室長</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90441411"/>
                  </a:ext>
                </a:extLst>
              </a:tr>
              <a:tr h="431533">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a:solidFill>
                            <a:srgbClr val="000000"/>
                          </a:solidFill>
                          <a:effectLst/>
                          <a:latin typeface="HGP創英角ｺﾞｼｯｸUB" panose="020B0900000000000000" pitchFamily="50" charset="-128"/>
                          <a:ea typeface="HGP創英角ｺﾞｼｯｸUB" panose="020B0900000000000000" pitchFamily="50" charset="-128"/>
                        </a:rPr>
                        <a:t>G505</a:t>
                      </a:r>
                      <a:endParaRPr lang="ja-JP" altLang="en-US" sz="10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牧島　かれん　衆議院議員、元デジタル大臣</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88209757"/>
                  </a:ext>
                </a:extLst>
              </a:tr>
              <a:tr h="252951">
                <a:tc rowSpan="4">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第９回</a:t>
                      </a: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21</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予算案分析</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zh-CN"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G504</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2025</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年度予算動向分析</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13334565"/>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14:30-15:10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デジタル行財政改革会議アップデート</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吉田宏平次長、デジタル行財政改革会議事務局</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34308731"/>
                  </a:ext>
                </a:extLst>
              </a:tr>
              <a:tr h="376216">
                <a:tc vMerge="1">
                  <a:txBody>
                    <a:bodyPr/>
                    <a:lstStyle/>
                    <a:p>
                      <a:endParaRPr kumimoji="1" lang="ja-JP" altLang="en-US"/>
                    </a:p>
                  </a:txBody>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15:20-16:50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2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デジタル庁、デジタル関連予算</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奥田直彦審議官、戦略・組織グループ次長</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2150613"/>
                  </a:ext>
                </a:extLst>
              </a:tr>
              <a:tr h="252951">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G505</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鈴木 英敬、衆議院議員、自由民主党デジタル社会推進本部事務局長、前三重県知事</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38639166"/>
                  </a:ext>
                </a:extLst>
              </a:tr>
              <a:tr h="252951">
                <a:tc rowSpan="4">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2</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18</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火</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p>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デジタル政策動向のまとめ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CN"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研究会 </a:t>
                      </a:r>
                      <a:endPar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13:30</a:t>
                      </a:r>
                      <a:r>
                        <a:rPr lang="zh-CN"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G504</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2024</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年度デジタル戦略のまとめ</a:t>
                      </a:r>
                      <a:b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b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代表取締役会長　奥井</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25326355"/>
                  </a:ext>
                </a:extLst>
              </a:tr>
              <a:tr h="252951">
                <a:tc vMerge="1">
                  <a:txBody>
                    <a:bodyPr/>
                    <a:lstStyle/>
                    <a:p>
                      <a:endParaRPr kumimoji="1" lang="ja-JP" altLang="en-US"/>
                    </a:p>
                  </a:txBody>
                  <a:tcPr/>
                </a:tc>
                <a:tc>
                  <a:txBody>
                    <a:bodyPr/>
                    <a:lstStyle/>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15:15</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16:00</a:t>
                      </a:r>
                      <a:endPar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日経</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BP</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「日経クロステック」大豆生田記者、日経</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BP</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総合研究所長倉主任研究員「外から見たデジタル庁」</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06490270"/>
                  </a:ext>
                </a:extLst>
              </a:tr>
              <a:tr h="252951">
                <a:tc vMerge="1">
                  <a:txBody>
                    <a:bodyPr/>
                    <a:lstStyle/>
                    <a:p>
                      <a:endParaRPr kumimoji="1" lang="ja-JP" altLang="en-US"/>
                    </a:p>
                  </a:txBody>
                  <a:tcPr/>
                </a:tc>
                <a:tc>
                  <a:txBody>
                    <a:bodyPr/>
                    <a:lstStyle/>
                    <a:p>
                      <a:pPr algn="ctr" rtl="0" fontAlgn="ctr"/>
                      <a:r>
                        <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16:50</a:t>
                      </a:r>
                      <a:endParaRPr lang="en-US" altLang="zh-CN"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rtl="0" fontAlgn="ct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ゲスト</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赤石浩一、前デジタル審議官</a:t>
                      </a:r>
                    </a:p>
                    <a:p>
                      <a:pPr algn="l"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今年のデジタル政策のポイント</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00402721"/>
                  </a:ext>
                </a:extLst>
              </a:tr>
              <a:tr h="16050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懇親会 </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p>
                      <a:pPr algn="ctr" rtl="0"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17:00</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G505</a:t>
                      </a:r>
                      <a:endPar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solidFill>
                      <a:schemeClr val="bg1"/>
                    </a:solidFill>
                  </a:tcPr>
                </a:tc>
                <a:tc>
                  <a:txBody>
                    <a:bodyPr/>
                    <a:lstStyle/>
                    <a:p>
                      <a:pPr algn="l" fontAlgn="ct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ご挨拶</a:t>
                      </a:r>
                      <a:r>
                        <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rPr>
                        <a:t>山田太郎参議院議員、参議院地方創生及びデジタル社会の形成等に関する特別委員会委員長、元デジタル大臣政務官</a:t>
                      </a:r>
                      <a:endParaRPr lang="en-US" altLang="ja-JP" sz="10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25346491"/>
                  </a:ext>
                </a:extLst>
              </a:tr>
            </a:tbl>
          </a:graphicData>
        </a:graphic>
      </p:graphicFrame>
    </p:spTree>
    <p:extLst>
      <p:ext uri="{BB962C8B-B14F-4D97-AF65-F5344CB8AC3E}">
        <p14:creationId xmlns:p14="http://schemas.microsoft.com/office/powerpoint/2010/main" val="3244868159"/>
      </p:ext>
    </p:extLst>
  </p:cSld>
  <p:clrMapOvr>
    <a:masterClrMapping/>
  </p:clrMapOvr>
  <p:transition>
    <p:wipe dir="r"/>
  </p:transition>
</p:sld>
</file>

<file path=ppt/theme/theme1.xml><?xml version="1.0" encoding="utf-8"?>
<a:theme xmlns:a="http://schemas.openxmlformats.org/drawingml/2006/main" name="シンプルバー">
  <a:themeElements>
    <a:clrScheme name="シンプルバー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FC 1">
      <a:majorFont>
        <a:latin typeface="HGS創英角ｺﾞｼｯｸUB"/>
        <a:ea typeface="ＭＳ Ｐゴシック"/>
        <a:cs typeface=""/>
      </a:majorFont>
      <a:minorFont>
        <a:latin typeface="HGS創英角ｺﾞｼｯｸUB"/>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ja-JP" altLang="en-US" sz="1200" b="0" i="0" u="none" strike="noStrike" cap="none" normalizeH="0" baseline="0" smtClean="0">
            <a:ln>
              <a:noFill/>
            </a:ln>
            <a:solidFill>
              <a:schemeClr val="tx2"/>
            </a:solidFill>
            <a:effectLst/>
            <a:latin typeface="Arial" charset="0"/>
            <a:ea typeface="ＭＳ Ｐゴシック" pitchFamily="50" charset="-128"/>
            <a:cs typeface="Arial" charset="0"/>
          </a:defRPr>
        </a:defPPr>
      </a:lstStyle>
    </a:spDef>
    <a:ln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ja-JP" altLang="en-US" sz="1200" b="0" i="0" u="none" strike="noStrike" cap="none" normalizeH="0" baseline="0" smtClean="0">
            <a:ln>
              <a:noFill/>
            </a:ln>
            <a:solidFill>
              <a:schemeClr val="tx2"/>
            </a:solidFill>
            <a:effectLst/>
            <a:latin typeface="Arial" charset="0"/>
            <a:ea typeface="ＭＳ Ｐゴシック" pitchFamily="50" charset="-128"/>
            <a:cs typeface="Arial" charset="0"/>
          </a:defRPr>
        </a:defPPr>
      </a:lstStyle>
    </a:lnDef>
  </a:objectDefaults>
  <a:extraClrSchemeLst>
    <a:extraClrScheme>
      <a:clrScheme name="シンプルバー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シンプルバー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シンプルバー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シンプルバー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シンプルバー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シンプルバー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シンプルバー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シンプルバー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シンプルバー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シンプルバー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シンプルバー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シンプルバー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27473</TotalTime>
  <Words>1742</Words>
  <Application>Microsoft Office PowerPoint</Application>
  <PresentationFormat>A4 210 x 297 mm</PresentationFormat>
  <Paragraphs>240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Arial Unicode MS</vt:lpstr>
      <vt:lpstr>HGP創英角ｺﾞｼｯｸUB</vt:lpstr>
      <vt:lpstr>HGS創英角ｺﾞｼｯｸUB</vt:lpstr>
      <vt:lpstr>ＭＳ Ｐゴシック</vt:lpstr>
      <vt:lpstr>Arial</vt:lpstr>
      <vt:lpstr>Wingdings</vt:lpstr>
      <vt:lpstr>シンプルバー</vt:lpstr>
      <vt:lpstr>PowerPoint プレゼンテーション</vt:lpstr>
      <vt:lpstr>PowerPoint プレゼンテーション</vt:lpstr>
      <vt:lpstr>PowerPoint プレゼンテーション</vt:lpstr>
      <vt:lpstr>PowerPoint プレゼンテーション</vt:lpstr>
    </vt:vector>
  </TitlesOfParts>
  <Manager>奥井</Manager>
  <Company>(株)インターフュージョン・コンサルティング</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ポジセリ案内</dc:title>
  <dc:creator>奥井規晶</dc:creator>
  <cp:lastModifiedBy>奥井 規晶</cp:lastModifiedBy>
  <cp:revision>1606</cp:revision>
  <cp:lastPrinted>2024-12-13T02:02:49Z</cp:lastPrinted>
  <dcterms:created xsi:type="dcterms:W3CDTF">2006-02-27T10:14:34Z</dcterms:created>
  <dcterms:modified xsi:type="dcterms:W3CDTF">2025-03-04T02:49:20Z</dcterms:modified>
  <cp:category>IFC</cp:category>
</cp:coreProperties>
</file>